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  <p:sldId id="271" r:id="rId4"/>
    <p:sldId id="272" r:id="rId5"/>
    <p:sldId id="258" r:id="rId6"/>
    <p:sldId id="256" r:id="rId7"/>
    <p:sldId id="257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BF0B3C-6C3F-4461-B4E0-E8EF27369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9EB7DF-84B0-48D8-9060-D74E4AE6E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20E60D-30A6-439E-B294-839E3AF8A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76B0-373E-4DA9-82CD-6D0B028FB60C}" type="datetimeFigureOut">
              <a:rPr lang="zh-TW" altLang="en-US" smtClean="0"/>
              <a:t>2025/6/13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0AA8F6-B71D-42A5-89A4-86973A87E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00FC1A-92A8-48AA-BD98-1858A432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EB3A9-96A9-4DA4-9601-9EE2A7B56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006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E8A225-3550-4FE5-B21B-E876791BE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DCED14D-A85C-4574-87BF-F8089F359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0BDE8F-FD2B-471B-841D-6BD998419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76B0-373E-4DA9-82CD-6D0B028FB60C}" type="datetimeFigureOut">
              <a:rPr lang="zh-TW" altLang="en-US" smtClean="0"/>
              <a:t>2025/6/13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0BF672-31C9-453B-8885-11621817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B4BBCE-9DB7-4B0E-84D3-4CC0E05A6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EB3A9-96A9-4DA4-9601-9EE2A7B56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955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FF62B2B-B3AB-4D9C-B563-4939EA94C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757BB7F-BD57-4C55-8D52-4F783130B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4D9348-CF78-472D-B1F8-F5913C50C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76B0-373E-4DA9-82CD-6D0B028FB60C}" type="datetimeFigureOut">
              <a:rPr lang="zh-TW" altLang="en-US" smtClean="0"/>
              <a:t>2025/6/13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4F26C2-472B-4A5A-9D3B-944DDD453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8F07C1-2AE6-4037-8E98-1EA8397F4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EB3A9-96A9-4DA4-9601-9EE2A7B56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43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C91FC3-FBBD-4012-81DF-EB412829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0B8F6-EFDD-465F-A623-AC4F1F8AE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553C17-0EE5-4A93-AD4B-0F6591F8D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76B0-373E-4DA9-82CD-6D0B028FB60C}" type="datetimeFigureOut">
              <a:rPr lang="zh-TW" altLang="en-US" smtClean="0"/>
              <a:t>2025/6/13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C9C19A-B918-4D1A-A5A3-94A2407E8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E5F7BD-EEF5-4D66-880C-0F8C0624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EB3A9-96A9-4DA4-9601-9EE2A7B56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494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A88510-1435-4838-B6A2-5A525C5E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FEF85C4-D1D7-4870-AB58-9AF6BD44B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53948A-EEFE-43CE-845C-4CCDA0B0D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76B0-373E-4DA9-82CD-6D0B028FB60C}" type="datetimeFigureOut">
              <a:rPr lang="zh-TW" altLang="en-US" smtClean="0"/>
              <a:t>2025/6/13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692A5F-9315-4A54-9C05-5B114D017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0865CE-771D-4323-B7D9-ECF5D562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EB3A9-96A9-4DA4-9601-9EE2A7B56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99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E545E2-7BBD-4141-A320-DE4573428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5ED2A0-ACCE-4B35-B25A-7CFC7941E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3B32367-D043-49BD-9862-D29C795DC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F4B673-F3A4-4B6C-BF2D-AC1E56D0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76B0-373E-4DA9-82CD-6D0B028FB60C}" type="datetimeFigureOut">
              <a:rPr lang="zh-TW" altLang="en-US" smtClean="0"/>
              <a:t>2025/6/13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45D754-7E65-4D4E-BE9B-F95149B57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C8E357A-0E19-4AC8-AA3A-960BD468B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EB3A9-96A9-4DA4-9601-9EE2A7B56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897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A0583-4498-42EF-961A-294CE1C2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941139-093F-4A7C-B88F-474D1C15D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B677F0-7083-4C5A-8CF5-B2BFD0EAF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101B528-EB75-47D9-A08D-25BE6D85F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AC1F41D-DCE3-46C2-837F-0574D17D9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A972081-D422-41CF-A741-AA6E5418C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76B0-373E-4DA9-82CD-6D0B028FB60C}" type="datetimeFigureOut">
              <a:rPr lang="zh-TW" altLang="en-US" smtClean="0"/>
              <a:t>2025/6/13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F3D5D4D-08FF-4C81-8560-93DC044B6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44C477-DBA7-4C46-9445-C9C856DAC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EB3A9-96A9-4DA4-9601-9EE2A7B56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965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4CDBFB-F4C0-4CE9-97F0-6B62D2A4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16AC359-02C4-4E5D-ABB0-8A572F724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76B0-373E-4DA9-82CD-6D0B028FB60C}" type="datetimeFigureOut">
              <a:rPr lang="zh-TW" altLang="en-US" smtClean="0"/>
              <a:t>2025/6/13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4F309FD-19F7-4F35-8A3D-87ECA220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176DC1-D543-44A8-BE97-46BEC354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EB3A9-96A9-4DA4-9601-9EE2A7B56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130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FEB3FC8-7D3D-4C9F-976D-4054A9928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76B0-373E-4DA9-82CD-6D0B028FB60C}" type="datetimeFigureOut">
              <a:rPr lang="zh-TW" altLang="en-US" smtClean="0"/>
              <a:t>2025/6/13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F4972A0-3F35-4F34-A017-9B9B7FDDD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FB5799-A501-4930-A835-A8D32C7E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EB3A9-96A9-4DA4-9601-9EE2A7B56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131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6622E6-F32A-4224-9BE1-72C9C6C2D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65D3A8-286E-41E8-A4F9-A6D25FD6B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034277-3EA9-492A-81EB-633F1B522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DE3F2A-EE1F-4613-AE5E-497ACD37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76B0-373E-4DA9-82CD-6D0B028FB60C}" type="datetimeFigureOut">
              <a:rPr lang="zh-TW" altLang="en-US" smtClean="0"/>
              <a:t>2025/6/13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88B41DE-F4A8-4A84-9C67-2EC35ADE0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F44AA77-75F5-4BDE-91FA-61B2B6A1F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EB3A9-96A9-4DA4-9601-9EE2A7B56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60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3EFA6E-9D1D-476D-A6B9-DA8EAFB3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45AC253-AD8E-45B9-B38D-1AB77885E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21E9C4C-4A37-4A90-BCA3-698B56799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2429E5-D4D1-48F6-BF3F-FAEDB561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76B0-373E-4DA9-82CD-6D0B028FB60C}" type="datetimeFigureOut">
              <a:rPr lang="zh-TW" altLang="en-US" smtClean="0"/>
              <a:t>2025/6/13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48E036-68EE-4614-9C88-F9B80A339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80D1447-3D7F-455B-82F6-73740702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EB3A9-96A9-4DA4-9601-9EE2A7B56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71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21092E0-1D15-43F6-8071-57F2A8480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FEB108-40B1-42F9-B3D8-CE85A1A27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82EC8A-5A24-487A-A95E-F83CCC9D22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376B0-373E-4DA9-82CD-6D0B028FB60C}" type="datetimeFigureOut">
              <a:rPr lang="zh-TW" altLang="en-US" smtClean="0"/>
              <a:t>2025/6/13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14C15D-76DD-41BC-9670-C5FEC2B05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D4F62A-2825-415A-AFC8-0FE6B4BE9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EB3A9-96A9-4DA4-9601-9EE2A7B56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903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6DAF20-1EEA-BD81-DAAB-68B405481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97"/>
            <a:ext cx="10515600" cy="62587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400" dirty="0" err="1"/>
              <a:t>MyModel_DBFirst</a:t>
            </a:r>
            <a:r>
              <a:rPr lang="zh-TW" altLang="en-US" sz="1400" dirty="0"/>
              <a:t>專案進行步驟</a:t>
            </a:r>
          </a:p>
          <a:p>
            <a:pPr marL="0" indent="0">
              <a:buNone/>
            </a:pPr>
            <a:r>
              <a:rPr lang="en-US" altLang="zh-TW" sz="1400" dirty="0"/>
              <a:t>1.</a:t>
            </a:r>
            <a:r>
              <a:rPr lang="zh-TW" altLang="en-US" sz="1400" dirty="0"/>
              <a:t>使用</a:t>
            </a:r>
            <a:r>
              <a:rPr lang="en-US" altLang="zh-TW" sz="1400" dirty="0"/>
              <a:t>DB First</a:t>
            </a:r>
            <a:r>
              <a:rPr lang="zh-TW" altLang="en-US" sz="1400" dirty="0"/>
              <a:t>建立 </a:t>
            </a:r>
            <a:r>
              <a:rPr lang="en-US" altLang="zh-TW" sz="1400" dirty="0"/>
              <a:t>Model</a:t>
            </a:r>
          </a:p>
          <a:p>
            <a:pPr marL="0" indent="0">
              <a:buNone/>
            </a:pPr>
            <a:r>
              <a:rPr lang="en-US" altLang="zh-TW" sz="1400" dirty="0"/>
              <a:t>1.1 </a:t>
            </a:r>
            <a:r>
              <a:rPr lang="zh-TW" altLang="en-US" sz="1400" dirty="0"/>
              <a:t>在</a:t>
            </a:r>
            <a:r>
              <a:rPr lang="en-US" altLang="zh-TW" sz="1400" dirty="0"/>
              <a:t>SSMS</a:t>
            </a:r>
            <a:r>
              <a:rPr lang="zh-TW" altLang="en-US" sz="1400" dirty="0"/>
              <a:t>中執行</a:t>
            </a:r>
            <a:r>
              <a:rPr lang="en-US" altLang="zh-TW" sz="1400" dirty="0" err="1"/>
              <a:t>dbStudents.sql</a:t>
            </a:r>
            <a:r>
              <a:rPr lang="zh-TW" altLang="en-US" sz="1400" dirty="0"/>
              <a:t>程式碼，建立範例資料庫</a:t>
            </a:r>
            <a:r>
              <a:rPr lang="en-US" altLang="zh-TW" sz="1400" dirty="0" err="1"/>
              <a:t>dbStudents</a:t>
            </a:r>
            <a:r>
              <a:rPr lang="zh-TW" altLang="en-US" sz="1400" dirty="0"/>
              <a:t>，內含一個</a:t>
            </a:r>
            <a:r>
              <a:rPr lang="en-US" altLang="zh-TW" sz="1400" dirty="0" err="1"/>
              <a:t>tStudent</a:t>
            </a:r>
            <a:r>
              <a:rPr lang="zh-TW" altLang="en-US" sz="1400" dirty="0"/>
              <a:t>資料表</a:t>
            </a:r>
          </a:p>
          <a:p>
            <a:pPr marL="0" indent="0">
              <a:buNone/>
            </a:pPr>
            <a:r>
              <a:rPr lang="en-US" altLang="zh-TW" sz="1400" dirty="0"/>
              <a:t>1.2 </a:t>
            </a:r>
            <a:r>
              <a:rPr lang="zh-TW" altLang="en-US" sz="1400" dirty="0"/>
              <a:t>建立專案與資料庫的連線</a:t>
            </a:r>
          </a:p>
          <a:p>
            <a:pPr marL="0" indent="0">
              <a:buNone/>
            </a:pPr>
            <a:r>
              <a:rPr lang="en-US" altLang="zh-TW" sz="1400" dirty="0"/>
              <a:t>1.2.1 </a:t>
            </a:r>
            <a:r>
              <a:rPr lang="zh-TW" altLang="en-US" sz="1400" dirty="0"/>
              <a:t>使用</a:t>
            </a:r>
            <a:r>
              <a:rPr lang="en-US" altLang="zh-TW" sz="1400" dirty="0"/>
              <a:t>NuGet(</a:t>
            </a:r>
            <a:r>
              <a:rPr lang="zh-TW" altLang="en-US" sz="1400" dirty="0"/>
              <a:t>專案名稱上按右鍵→管理</a:t>
            </a:r>
            <a:r>
              <a:rPr lang="en-US" altLang="zh-TW" sz="1400" dirty="0"/>
              <a:t>NuGet</a:t>
            </a:r>
            <a:r>
              <a:rPr lang="zh-TW" altLang="en-US" sz="1400" dirty="0"/>
              <a:t>套件</a:t>
            </a:r>
            <a:r>
              <a:rPr lang="en-US" altLang="zh-TW" sz="1400" dirty="0"/>
              <a:t>)</a:t>
            </a:r>
            <a:r>
              <a:rPr lang="zh-TW" altLang="en-US" sz="1400" dirty="0"/>
              <a:t>安裝下列套件</a:t>
            </a:r>
          </a:p>
          <a:p>
            <a:pPr marL="0" indent="0">
              <a:buNone/>
            </a:pPr>
            <a:r>
              <a:rPr lang="en-US" altLang="zh-TW" sz="1400" dirty="0"/>
              <a:t>    (1) </a:t>
            </a:r>
            <a:r>
              <a:rPr lang="en-US" altLang="zh-TW" sz="1400" dirty="0" err="1"/>
              <a:t>Microsoft.EntityFrameworkCore.SqlServer</a:t>
            </a:r>
            <a:r>
              <a:rPr lang="zh-TW" altLang="en-US" sz="1400" dirty="0"/>
              <a:t>   </a:t>
            </a:r>
            <a:r>
              <a:rPr lang="en-US" altLang="zh-TW" sz="1400" dirty="0"/>
              <a:t>(2) </a:t>
            </a:r>
            <a:r>
              <a:rPr lang="en-US" altLang="zh-TW" sz="1400" dirty="0" err="1"/>
              <a:t>Microsoft.EntityFrameworkCore.Tool</a:t>
            </a: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1.2.2 </a:t>
            </a:r>
            <a:r>
              <a:rPr lang="zh-TW" altLang="en-US" sz="1400" dirty="0"/>
              <a:t>到</a:t>
            </a:r>
            <a:r>
              <a:rPr lang="en-US" altLang="zh-TW" sz="1400" dirty="0"/>
              <a:t>SSMS</a:t>
            </a:r>
            <a:r>
              <a:rPr lang="zh-TW" altLang="en-US" sz="1400" dirty="0"/>
              <a:t>設定登入</a:t>
            </a:r>
            <a:r>
              <a:rPr lang="en-US" altLang="zh-TW" sz="1400" dirty="0"/>
              <a:t>SQL Server</a:t>
            </a:r>
            <a:r>
              <a:rPr lang="zh-TW" altLang="en-US" sz="1400" dirty="0"/>
              <a:t>的使用者</a:t>
            </a:r>
            <a:r>
              <a:rPr lang="en-US" altLang="zh-TW" sz="1400" dirty="0"/>
              <a:t>(</a:t>
            </a:r>
            <a:r>
              <a:rPr lang="zh-TW" altLang="en-US" sz="1400" dirty="0"/>
              <a:t>必須測試連線成功</a:t>
            </a:r>
            <a:r>
              <a:rPr lang="en-US" altLang="zh-TW" sz="1400" dirty="0"/>
              <a:t>)</a:t>
            </a:r>
          </a:p>
          <a:p>
            <a:pPr marL="0" indent="0">
              <a:buNone/>
            </a:pPr>
            <a:r>
              <a:rPr lang="en-US" altLang="zh-TW" sz="1400" dirty="0"/>
              <a:t>1.2.3 </a:t>
            </a:r>
            <a:r>
              <a:rPr lang="zh-TW" altLang="en-US" sz="1400" dirty="0"/>
              <a:t>到套件管理器主控台</a:t>
            </a:r>
            <a:r>
              <a:rPr lang="en-US" altLang="zh-TW" sz="1400" dirty="0"/>
              <a:t>(</a:t>
            </a:r>
            <a:r>
              <a:rPr lang="zh-TW" altLang="en-US" sz="1400" dirty="0"/>
              <a:t>檢視 </a:t>
            </a:r>
            <a:r>
              <a:rPr lang="en-US" altLang="zh-TW" sz="1400" dirty="0"/>
              <a:t>&gt; </a:t>
            </a:r>
            <a:r>
              <a:rPr lang="zh-TW" altLang="en-US" sz="1400" dirty="0"/>
              <a:t>其他視窗 </a:t>
            </a:r>
            <a:r>
              <a:rPr lang="en-US" altLang="zh-TW" sz="1400" dirty="0"/>
              <a:t>&gt; </a:t>
            </a:r>
            <a:r>
              <a:rPr lang="zh-TW" altLang="en-US" sz="1400" dirty="0"/>
              <a:t>套件管理器主控台</a:t>
            </a:r>
            <a:r>
              <a:rPr lang="en-US" altLang="zh-TW" sz="1400" dirty="0"/>
              <a:t>)</a:t>
            </a:r>
            <a:r>
              <a:rPr lang="zh-TW" altLang="en-US" sz="1400" dirty="0"/>
              <a:t>下指令</a:t>
            </a:r>
          </a:p>
          <a:p>
            <a:pPr marL="0" indent="0">
              <a:buNone/>
            </a:pPr>
            <a:r>
              <a:rPr lang="en-US" altLang="zh-TW" sz="1400" dirty="0"/>
              <a:t>      Scaffold-</a:t>
            </a:r>
            <a:r>
              <a:rPr lang="en-US" altLang="zh-TW" sz="1400" dirty="0" err="1"/>
              <a:t>DbContext</a:t>
            </a:r>
            <a:r>
              <a:rPr lang="en-US" altLang="zh-TW" sz="1400" dirty="0"/>
              <a:t> "Data Source=</a:t>
            </a:r>
            <a:r>
              <a:rPr lang="zh-TW" altLang="en-US" sz="1400" dirty="0"/>
              <a:t>伺服器位址</a:t>
            </a:r>
            <a:r>
              <a:rPr lang="en-US" altLang="zh-TW" sz="1400" dirty="0"/>
              <a:t>;Database=</a:t>
            </a:r>
            <a:r>
              <a:rPr lang="zh-TW" altLang="en-US" sz="1400" dirty="0"/>
              <a:t>資料庫名稱</a:t>
            </a:r>
            <a:r>
              <a:rPr lang="en-US" altLang="zh-TW" sz="1400" dirty="0"/>
              <a:t>;</a:t>
            </a:r>
            <a:r>
              <a:rPr lang="en-US" altLang="zh-TW" sz="1400" dirty="0" err="1"/>
              <a:t>TrustServerCertificate</a:t>
            </a:r>
            <a:r>
              <a:rPr lang="en-US" altLang="zh-TW" sz="1400" dirty="0"/>
              <a:t>=</a:t>
            </a:r>
            <a:r>
              <a:rPr lang="en-US" altLang="zh-TW" sz="1400" dirty="0" err="1"/>
              <a:t>True;User</a:t>
            </a:r>
            <a:r>
              <a:rPr lang="en-US" altLang="zh-TW" sz="1400" dirty="0"/>
              <a:t> ID=</a:t>
            </a:r>
            <a:r>
              <a:rPr lang="zh-TW" altLang="en-US" sz="1400" dirty="0"/>
              <a:t>帳號</a:t>
            </a:r>
            <a:r>
              <a:rPr lang="en-US" altLang="zh-TW" sz="1400" dirty="0"/>
              <a:t>;Password=</a:t>
            </a:r>
            <a:r>
              <a:rPr lang="zh-TW" altLang="en-US" sz="1400" dirty="0"/>
              <a:t>密碼</a:t>
            </a:r>
            <a:r>
              <a:rPr lang="en-US" altLang="zh-TW" sz="1400" dirty="0"/>
              <a:t>" </a:t>
            </a:r>
            <a:r>
              <a:rPr lang="en-US" altLang="zh-TW" sz="1400" dirty="0" err="1"/>
              <a:t>Microsoft.EntityFrameworkCore.SqlServer</a:t>
            </a:r>
            <a:r>
              <a:rPr lang="en-US" altLang="zh-TW" sz="1400" dirty="0"/>
              <a:t> -</a:t>
            </a:r>
            <a:r>
              <a:rPr lang="en-US" altLang="zh-TW" sz="1400" dirty="0" err="1"/>
              <a:t>OutputDir</a:t>
            </a:r>
            <a:r>
              <a:rPr lang="en-US" altLang="zh-TW" sz="1400" dirty="0"/>
              <a:t> Models -</a:t>
            </a:r>
            <a:r>
              <a:rPr lang="en-US" altLang="zh-TW" sz="1400" dirty="0" err="1"/>
              <a:t>NoOnConfiguring</a:t>
            </a:r>
            <a:r>
              <a:rPr lang="en-US" altLang="zh-TW" sz="1400" dirty="0"/>
              <a:t> -</a:t>
            </a:r>
            <a:r>
              <a:rPr lang="en-US" altLang="zh-TW" sz="1400" dirty="0" err="1"/>
              <a:t>UseDatabaseNames</a:t>
            </a:r>
            <a:r>
              <a:rPr lang="en-US" altLang="zh-TW" sz="1400" dirty="0"/>
              <a:t> -</a:t>
            </a:r>
            <a:r>
              <a:rPr lang="en-US" altLang="zh-TW" sz="1400" dirty="0" err="1"/>
              <a:t>NoPluralize</a:t>
            </a:r>
            <a:r>
              <a:rPr lang="en-US" altLang="zh-TW" sz="1400" dirty="0"/>
              <a:t> -Force</a:t>
            </a:r>
          </a:p>
          <a:p>
            <a:pPr marL="0" indent="0">
              <a:buNone/>
            </a:pPr>
            <a:r>
              <a:rPr lang="en-US" altLang="zh-TW" sz="1400" dirty="0"/>
              <a:t>      </a:t>
            </a:r>
            <a:r>
              <a:rPr lang="zh-TW" altLang="en-US" sz="1400" dirty="0"/>
              <a:t>若成功的話，會看到</a:t>
            </a:r>
            <a:r>
              <a:rPr lang="en-US" altLang="zh-TW" sz="1400" dirty="0"/>
              <a:t>Build succeeded.</a:t>
            </a:r>
            <a:r>
              <a:rPr lang="zh-TW" altLang="en-US" sz="1400" dirty="0"/>
              <a:t>字眼，並在</a:t>
            </a:r>
            <a:r>
              <a:rPr lang="en-US" altLang="zh-TW" sz="1400" dirty="0"/>
              <a:t>Models</a:t>
            </a:r>
            <a:r>
              <a:rPr lang="zh-TW" altLang="en-US" sz="1400" dirty="0"/>
              <a:t>資料夾裡看到</a:t>
            </a:r>
            <a:r>
              <a:rPr lang="en-US" altLang="zh-TW" sz="1400" dirty="0" err="1"/>
              <a:t>dbStudentsContext.cs</a:t>
            </a:r>
            <a:r>
              <a:rPr lang="en-US" altLang="zh-TW" sz="1400" dirty="0"/>
              <a:t>(</a:t>
            </a:r>
            <a:r>
              <a:rPr lang="zh-TW" altLang="en-US" sz="1400" dirty="0"/>
              <a:t>描述資料庫</a:t>
            </a:r>
            <a:r>
              <a:rPr lang="en-US" altLang="zh-TW" sz="1400" dirty="0"/>
              <a:t>)</a:t>
            </a:r>
            <a:r>
              <a:rPr lang="zh-TW" altLang="en-US" sz="1400" dirty="0"/>
              <a:t>及</a:t>
            </a:r>
            <a:r>
              <a:rPr lang="en-US" altLang="zh-TW" sz="1400" dirty="0" err="1"/>
              <a:t>tStudent.cs</a:t>
            </a:r>
            <a:r>
              <a:rPr lang="en-US" altLang="zh-TW" sz="1400" dirty="0"/>
              <a:t>(</a:t>
            </a:r>
            <a:r>
              <a:rPr lang="zh-TW" altLang="en-US" sz="1400" dirty="0"/>
              <a:t>描述資料表</a:t>
            </a:r>
            <a:r>
              <a:rPr lang="en-US" altLang="zh-TW" sz="1400" dirty="0"/>
              <a:t>)</a:t>
            </a:r>
          </a:p>
          <a:p>
            <a:pPr marL="0" indent="0">
              <a:buNone/>
            </a:pPr>
            <a:r>
              <a:rPr lang="en-US" altLang="zh-TW" sz="1400" dirty="0"/>
              <a:t>1.2.4 </a:t>
            </a:r>
            <a:r>
              <a:rPr lang="zh-TW" altLang="en-US" sz="1400" dirty="0"/>
              <a:t>在</a:t>
            </a:r>
            <a:r>
              <a:rPr lang="en-US" altLang="zh-TW" sz="1400" dirty="0" err="1"/>
              <a:t>dbStudentsContext.cs</a:t>
            </a:r>
            <a:r>
              <a:rPr lang="zh-TW" altLang="en-US" sz="1400" dirty="0"/>
              <a:t>裡撰寫連線到資料庫的程式</a:t>
            </a:r>
          </a:p>
          <a:p>
            <a:pPr marL="0" indent="0">
              <a:buNone/>
            </a:pPr>
            <a:r>
              <a:rPr lang="en-US" altLang="zh-TW" sz="1400" dirty="0"/>
              <a:t>    protected override void </a:t>
            </a:r>
            <a:r>
              <a:rPr lang="en-US" altLang="zh-TW" sz="1400" dirty="0" err="1"/>
              <a:t>OnConfiguring</a:t>
            </a:r>
            <a:r>
              <a:rPr lang="en-US" altLang="zh-TW" sz="1400" dirty="0"/>
              <a:t>(</a:t>
            </a:r>
            <a:r>
              <a:rPr lang="en-US" altLang="zh-TW" sz="1400" dirty="0" err="1"/>
              <a:t>DbContextOptionsBuilder</a:t>
            </a:r>
            <a:r>
              <a:rPr lang="en-US" altLang="zh-TW" sz="1400" dirty="0"/>
              <a:t> </a:t>
            </a:r>
            <a:r>
              <a:rPr lang="en-US" altLang="zh-TW" sz="1400" dirty="0" err="1"/>
              <a:t>optionsBuilder</a:t>
            </a:r>
            <a:r>
              <a:rPr lang="en-US" altLang="zh-TW" sz="1400" dirty="0"/>
              <a:t>)</a:t>
            </a:r>
          </a:p>
          <a:p>
            <a:pPr marL="0" indent="0">
              <a:buNone/>
            </a:pPr>
            <a:r>
              <a:rPr lang="en-US" altLang="zh-TW" sz="1400" dirty="0"/>
              <a:t>         </a:t>
            </a:r>
            <a:r>
              <a:rPr lang="zh-TW" altLang="en-US" sz="1400" dirty="0"/>
              <a:t> </a:t>
            </a:r>
            <a:r>
              <a:rPr lang="en-US" altLang="zh-TW" sz="1400" dirty="0"/>
              <a:t>   =&gt; </a:t>
            </a:r>
            <a:r>
              <a:rPr lang="en-US" altLang="zh-TW" sz="1400" dirty="0" err="1"/>
              <a:t>optionsBuilder.UseSqlServer</a:t>
            </a:r>
            <a:r>
              <a:rPr lang="en-US" altLang="zh-TW" sz="1400" dirty="0"/>
              <a:t>("Data Source=</a:t>
            </a:r>
            <a:r>
              <a:rPr lang="zh-TW" altLang="en-US" sz="1400" dirty="0"/>
              <a:t>伺服器位址</a:t>
            </a:r>
            <a:r>
              <a:rPr lang="en-US" altLang="zh-TW" sz="1400" dirty="0"/>
              <a:t>;Database=</a:t>
            </a:r>
            <a:r>
              <a:rPr lang="zh-TW" altLang="en-US" sz="1400" dirty="0"/>
              <a:t>資料庫名稱</a:t>
            </a:r>
            <a:r>
              <a:rPr lang="en-US" altLang="zh-TW" sz="1400" dirty="0"/>
              <a:t>;</a:t>
            </a:r>
            <a:r>
              <a:rPr lang="en-US" altLang="zh-TW" sz="1400" dirty="0" err="1"/>
              <a:t>TrustServerCertificate</a:t>
            </a:r>
            <a:r>
              <a:rPr lang="en-US" altLang="zh-TW" sz="1400" dirty="0"/>
              <a:t>=</a:t>
            </a:r>
            <a:r>
              <a:rPr lang="en-US" altLang="zh-TW" sz="1400" dirty="0" err="1"/>
              <a:t>True;User</a:t>
            </a:r>
            <a:r>
              <a:rPr lang="en-US" altLang="zh-TW" sz="1400" dirty="0"/>
              <a:t> ID=</a:t>
            </a:r>
            <a:r>
              <a:rPr lang="zh-TW" altLang="en-US" sz="1400" dirty="0"/>
              <a:t>帳號</a:t>
            </a:r>
            <a:r>
              <a:rPr lang="en-US" altLang="zh-TW" sz="1400" dirty="0"/>
              <a:t>;Password=</a:t>
            </a:r>
            <a:r>
              <a:rPr lang="zh-TW" altLang="en-US" sz="1400" dirty="0"/>
              <a:t>密碼</a:t>
            </a:r>
            <a:r>
              <a:rPr lang="en-US" altLang="zh-TW" sz="1400" dirty="0"/>
              <a:t>");</a:t>
            </a:r>
          </a:p>
          <a:p>
            <a:pPr marL="0" indent="0">
              <a:buNone/>
            </a:pPr>
            <a:r>
              <a:rPr lang="en-US" altLang="zh-TW" sz="1400" dirty="0"/>
              <a:t>1.2.5 </a:t>
            </a:r>
            <a:r>
              <a:rPr lang="zh-TW" altLang="en-US" sz="1400" dirty="0"/>
              <a:t>在</a:t>
            </a:r>
            <a:r>
              <a:rPr lang="en-US" altLang="zh-TW" sz="1400" dirty="0" err="1"/>
              <a:t>dbStudentsContext.cs</a:t>
            </a:r>
            <a:r>
              <a:rPr lang="zh-TW" altLang="en-US" sz="1400" dirty="0"/>
              <a:t>裡撰寫一個空的建構子</a:t>
            </a:r>
          </a:p>
          <a:p>
            <a:pPr marL="0" indent="0">
              <a:buNone/>
            </a:pPr>
            <a:r>
              <a:rPr lang="en-US" altLang="zh-TW" sz="1400" dirty="0"/>
              <a:t>      public </a:t>
            </a:r>
            <a:r>
              <a:rPr lang="en-US" altLang="zh-TW" sz="1400" dirty="0" err="1"/>
              <a:t>dbStudentsContext</a:t>
            </a:r>
            <a:r>
              <a:rPr lang="en-US" altLang="zh-TW" sz="1400" dirty="0"/>
              <a:t>()</a:t>
            </a:r>
          </a:p>
          <a:p>
            <a:pPr marL="0" indent="0">
              <a:buNone/>
            </a:pPr>
            <a:r>
              <a:rPr lang="zh-TW" altLang="en-US" sz="1400" dirty="0"/>
              <a:t> </a:t>
            </a:r>
            <a:r>
              <a:rPr lang="en-US" altLang="zh-TW" sz="1400" dirty="0"/>
              <a:t>     {</a:t>
            </a:r>
          </a:p>
          <a:p>
            <a:pPr marL="0" indent="0">
              <a:buNone/>
            </a:pPr>
            <a:r>
              <a:rPr lang="en-US" altLang="zh-TW" sz="1400" dirty="0"/>
              <a:t>      }</a:t>
            </a:r>
          </a:p>
        </p:txBody>
      </p:sp>
    </p:spTree>
    <p:extLst>
      <p:ext uri="{BB962C8B-B14F-4D97-AF65-F5344CB8AC3E}">
        <p14:creationId xmlns:p14="http://schemas.microsoft.com/office/powerpoint/2010/main" val="296553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096850-0DF9-4F13-A73B-081CCB73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然後開啟</a:t>
            </a:r>
            <a:r>
              <a:rPr lang="en-US" altLang="zh-TW" sz="2800" dirty="0"/>
              <a:t>SQL</a:t>
            </a:r>
            <a:r>
              <a:rPr lang="zh-TW" altLang="en-US" sz="2800" dirty="0"/>
              <a:t> </a:t>
            </a:r>
            <a:r>
              <a:rPr lang="en-US" altLang="zh-TW" sz="2800" dirty="0"/>
              <a:t>Server</a:t>
            </a:r>
            <a:r>
              <a:rPr lang="zh-TW" altLang="en-US" sz="2800" dirty="0"/>
              <a:t> </a:t>
            </a:r>
            <a:r>
              <a:rPr lang="en-US" altLang="zh-TW" sz="2800" dirty="0"/>
              <a:t>2022</a:t>
            </a:r>
            <a:r>
              <a:rPr lang="zh-TW" altLang="en-US" sz="2800" dirty="0"/>
              <a:t>設定管理員</a:t>
            </a:r>
            <a:br>
              <a:rPr lang="en-US" altLang="zh-TW" sz="2800" dirty="0"/>
            </a:br>
            <a:r>
              <a:rPr lang="en-US" altLang="zh-TW" sz="2800" dirty="0"/>
              <a:t>         &gt;SQL Server</a:t>
            </a:r>
            <a:r>
              <a:rPr lang="zh-TW" altLang="en-US" sz="2800" dirty="0"/>
              <a:t>服務</a:t>
            </a:r>
            <a:r>
              <a:rPr lang="en-US" altLang="zh-TW" sz="2800" dirty="0"/>
              <a:t>&gt;SQL Server</a:t>
            </a:r>
            <a:r>
              <a:rPr lang="zh-TW" altLang="en-US" sz="2800" dirty="0"/>
              <a:t>右鍵重新啟動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3A6A2F4-1B34-4AAC-AA91-218248F7E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74" y="1757779"/>
            <a:ext cx="5489359" cy="473509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47BA8AB-0D80-4BA7-9BC1-E698C5CF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7779"/>
            <a:ext cx="5489359" cy="497209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996B52B-A25A-4C08-B677-26E141E41DF1}"/>
              </a:ext>
            </a:extLst>
          </p:cNvPr>
          <p:cNvSpPr/>
          <p:nvPr/>
        </p:nvSpPr>
        <p:spPr>
          <a:xfrm>
            <a:off x="227674" y="3293616"/>
            <a:ext cx="1778679" cy="337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3C59B9C-C084-4A8B-8DC6-B07A9CCF733F}"/>
              </a:ext>
            </a:extLst>
          </p:cNvPr>
          <p:cNvSpPr/>
          <p:nvPr/>
        </p:nvSpPr>
        <p:spPr>
          <a:xfrm>
            <a:off x="8522563" y="3226525"/>
            <a:ext cx="816746" cy="202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39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ED1498-0A30-4F3C-82CA-3E78767E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伺服器斷線後重新連線，選擇</a:t>
            </a:r>
            <a:r>
              <a:rPr lang="en-US" altLang="zh-TW" sz="2400" dirty="0"/>
              <a:t>SQL Server</a:t>
            </a:r>
            <a:r>
              <a:rPr lang="zh-TW" altLang="en-US" sz="2400" dirty="0"/>
              <a:t>驗證，選項</a:t>
            </a:r>
            <a:r>
              <a:rPr lang="en-US" altLang="zh-TW" sz="2400" dirty="0"/>
              <a:t>&gt;</a:t>
            </a:r>
            <a:r>
              <a:rPr lang="zh-TW" altLang="en-US" sz="2400" dirty="0"/>
              <a:t>勾選信任伺服器驗證</a:t>
            </a:r>
            <a:br>
              <a:rPr lang="en-US" altLang="zh-TW" sz="2400" dirty="0"/>
            </a:br>
            <a:r>
              <a:rPr lang="zh-TW" altLang="en-US" sz="2400" dirty="0"/>
              <a:t>伺服器旁出現帳號即連線成功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1B3B66A-C041-442E-AFCE-FBF89DE12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4875" y="1798523"/>
            <a:ext cx="5055591" cy="485893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95B56FB-EB6C-48DA-8D90-EA2A1E8F3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3" y="1798522"/>
            <a:ext cx="6118891" cy="48589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4B15C77-3E97-4C26-8B2B-A35ECD1E731A}"/>
              </a:ext>
            </a:extLst>
          </p:cNvPr>
          <p:cNvSpPr/>
          <p:nvPr/>
        </p:nvSpPr>
        <p:spPr>
          <a:xfrm>
            <a:off x="8194089" y="2059619"/>
            <a:ext cx="213064" cy="213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4FAB9D-C4EF-4AD9-B607-7A4295BE97F9}"/>
              </a:ext>
            </a:extLst>
          </p:cNvPr>
          <p:cNvSpPr/>
          <p:nvPr/>
        </p:nvSpPr>
        <p:spPr>
          <a:xfrm>
            <a:off x="5042517" y="3870663"/>
            <a:ext cx="1455937" cy="195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311986A-18B6-4C94-AD9E-8330A883592A}"/>
              </a:ext>
            </a:extLst>
          </p:cNvPr>
          <p:cNvSpPr/>
          <p:nvPr/>
        </p:nvSpPr>
        <p:spPr>
          <a:xfrm>
            <a:off x="5042517" y="4793942"/>
            <a:ext cx="941033" cy="133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DDE393-641B-4317-9516-68772F839E35}"/>
              </a:ext>
            </a:extLst>
          </p:cNvPr>
          <p:cNvSpPr/>
          <p:nvPr/>
        </p:nvSpPr>
        <p:spPr>
          <a:xfrm>
            <a:off x="639192" y="1944210"/>
            <a:ext cx="461640" cy="1154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C4DDD92-5EE8-4F7E-B987-5D71493AFB2C}"/>
              </a:ext>
            </a:extLst>
          </p:cNvPr>
          <p:cNvSpPr txBox="1"/>
          <p:nvPr/>
        </p:nvSpPr>
        <p:spPr>
          <a:xfrm>
            <a:off x="4039339" y="4065972"/>
            <a:ext cx="100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輸入帳號</a:t>
            </a:r>
            <a:endParaRPr lang="en-US" altLang="zh-TW" sz="1200" dirty="0">
              <a:solidFill>
                <a:srgbClr val="FF0000"/>
              </a:solidFill>
            </a:endParaRPr>
          </a:p>
          <a:p>
            <a:r>
              <a:rPr lang="zh-TW" altLang="en-US" sz="1200" dirty="0">
                <a:solidFill>
                  <a:srgbClr val="FF0000"/>
                </a:solidFill>
              </a:rPr>
              <a:t>與密碼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FD357F2-32C4-3D01-E712-1D792A2254A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136994" y="3435672"/>
            <a:ext cx="1020932" cy="2751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CF30FAE-BD00-135A-F183-8C9BB4AD76B2}"/>
              </a:ext>
            </a:extLst>
          </p:cNvPr>
          <p:cNvSpPr txBox="1"/>
          <p:nvPr/>
        </p:nvSpPr>
        <p:spPr>
          <a:xfrm>
            <a:off x="1802167" y="3204839"/>
            <a:ext cx="2334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這是伺服器位址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551198F-A27F-A01C-20D2-640F4ECDF40A}"/>
              </a:ext>
            </a:extLst>
          </p:cNvPr>
          <p:cNvSpPr/>
          <p:nvPr/>
        </p:nvSpPr>
        <p:spPr>
          <a:xfrm>
            <a:off x="6169981" y="5175682"/>
            <a:ext cx="452761" cy="124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9E95D2C-78EC-EBF2-492F-FA330428B704}"/>
              </a:ext>
            </a:extLst>
          </p:cNvPr>
          <p:cNvCxnSpPr>
            <a:cxnSpLocks/>
          </p:cNvCxnSpPr>
          <p:nvPr/>
        </p:nvCxnSpPr>
        <p:spPr>
          <a:xfrm flipH="1" flipV="1">
            <a:off x="5983550" y="4989251"/>
            <a:ext cx="301840" cy="1331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55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203A85-870A-4B12-8CA5-0D6613B3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216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1.2.3</a:t>
            </a:r>
            <a:r>
              <a:rPr lang="zh-TW" altLang="en-US" sz="2800" dirty="0"/>
              <a:t> 檢視</a:t>
            </a:r>
            <a:r>
              <a:rPr lang="en-US" altLang="zh-TW" sz="2800" dirty="0"/>
              <a:t>&gt;</a:t>
            </a:r>
            <a:r>
              <a:rPr lang="zh-TW" altLang="en-US" sz="2800" dirty="0"/>
              <a:t>其他視窗</a:t>
            </a:r>
            <a:r>
              <a:rPr lang="en-US" altLang="zh-TW" sz="2800" dirty="0"/>
              <a:t>&gt;</a:t>
            </a:r>
            <a:r>
              <a:rPr lang="zh-TW" altLang="en-US" sz="2800" dirty="0"/>
              <a:t>套件管理器主控台 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3A17937-326E-42EF-AF14-EA4C4224F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571" y="1313896"/>
            <a:ext cx="9028590" cy="5406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A05D225-1DA7-41E5-BB03-277753177858}"/>
              </a:ext>
            </a:extLst>
          </p:cNvPr>
          <p:cNvSpPr/>
          <p:nvPr/>
        </p:nvSpPr>
        <p:spPr>
          <a:xfrm>
            <a:off x="6096000" y="3506680"/>
            <a:ext cx="1512163" cy="186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17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C77436-E873-4C07-BFEE-80CB5A03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021"/>
            <a:ext cx="10515600" cy="923278"/>
          </a:xfrm>
        </p:spPr>
        <p:txBody>
          <a:bodyPr>
            <a:noAutofit/>
          </a:bodyPr>
          <a:lstStyle/>
          <a:p>
            <a:r>
              <a:rPr lang="zh-TW" altLang="en-US" sz="1400" dirty="0"/>
              <a:t>上下都要選擇</a:t>
            </a:r>
            <a:r>
              <a:rPr lang="en-US" altLang="zh-TW" sz="1400" u="sng" dirty="0" err="1">
                <a:solidFill>
                  <a:srgbClr val="FF0000"/>
                </a:solidFill>
              </a:rPr>
              <a:t>MyModel_DBFirst</a:t>
            </a:r>
            <a:r>
              <a:rPr lang="zh-TW" altLang="en-US" sz="1400" u="sng" dirty="0"/>
              <a:t>專案</a:t>
            </a:r>
            <a:r>
              <a:rPr lang="zh-TW" altLang="en-US" sz="1400" dirty="0"/>
              <a:t>，在</a:t>
            </a:r>
            <a:r>
              <a:rPr lang="en-US" altLang="zh-TW" sz="1400" dirty="0"/>
              <a:t>PM&gt;</a:t>
            </a:r>
            <a:r>
              <a:rPr lang="zh-TW" altLang="en-US" sz="1400" dirty="0"/>
              <a:t>貼上執行</a:t>
            </a:r>
            <a:r>
              <a:rPr lang="en-US" altLang="zh-TW" sz="1400" dirty="0"/>
              <a:t>:</a:t>
            </a:r>
            <a:br>
              <a:rPr lang="en-US" altLang="zh-TW" sz="1400" dirty="0"/>
            </a:br>
            <a:r>
              <a:rPr lang="en-US" altLang="zh-TW" sz="1400" dirty="0"/>
              <a:t> Scaffold-</a:t>
            </a:r>
            <a:r>
              <a:rPr lang="en-US" altLang="zh-TW" sz="1400" dirty="0" err="1"/>
              <a:t>DbContext</a:t>
            </a:r>
            <a:r>
              <a:rPr lang="en-US" altLang="zh-TW" sz="1400" dirty="0"/>
              <a:t> "Data Source=</a:t>
            </a:r>
            <a:r>
              <a:rPr lang="zh-TW" altLang="en-US" sz="1400" dirty="0"/>
              <a:t>伺服器位址</a:t>
            </a:r>
            <a:r>
              <a:rPr lang="en-US" altLang="zh-TW" sz="1400" dirty="0"/>
              <a:t>;Database=</a:t>
            </a:r>
            <a:r>
              <a:rPr lang="zh-TW" altLang="en-US" sz="1400" dirty="0"/>
              <a:t>資料庫名稱</a:t>
            </a:r>
            <a:r>
              <a:rPr lang="en-US" altLang="zh-TW" sz="1400" dirty="0"/>
              <a:t>;</a:t>
            </a:r>
            <a:r>
              <a:rPr lang="en-US" altLang="zh-TW" sz="1400" dirty="0" err="1"/>
              <a:t>TrustServerCertificate</a:t>
            </a:r>
            <a:r>
              <a:rPr lang="en-US" altLang="zh-TW" sz="1400" dirty="0"/>
              <a:t>=</a:t>
            </a:r>
            <a:r>
              <a:rPr lang="en-US" altLang="zh-TW" sz="1400" dirty="0" err="1"/>
              <a:t>True;User</a:t>
            </a:r>
            <a:r>
              <a:rPr lang="en-US" altLang="zh-TW" sz="1400" dirty="0"/>
              <a:t> ID=</a:t>
            </a:r>
            <a:r>
              <a:rPr lang="zh-TW" altLang="en-US" sz="1400" dirty="0"/>
              <a:t>帳號</a:t>
            </a:r>
            <a:r>
              <a:rPr lang="en-US" altLang="zh-TW" sz="1400" dirty="0"/>
              <a:t>;Password=</a:t>
            </a:r>
            <a:r>
              <a:rPr lang="zh-TW" altLang="en-US" sz="1400" dirty="0"/>
              <a:t>密碼</a:t>
            </a:r>
            <a:r>
              <a:rPr lang="en-US" altLang="zh-TW" sz="1400" dirty="0"/>
              <a:t>" </a:t>
            </a:r>
            <a:r>
              <a:rPr lang="en-US" altLang="zh-TW" sz="1400" dirty="0" err="1"/>
              <a:t>Microsoft.EntityFrameworkCore.SqlServer</a:t>
            </a:r>
            <a:r>
              <a:rPr lang="en-US" altLang="zh-TW" sz="1400" dirty="0"/>
              <a:t> -</a:t>
            </a:r>
            <a:r>
              <a:rPr lang="en-US" altLang="zh-TW" sz="1400" dirty="0" err="1"/>
              <a:t>OutputDir</a:t>
            </a:r>
            <a:r>
              <a:rPr lang="en-US" altLang="zh-TW" sz="1400" dirty="0"/>
              <a:t> Models -</a:t>
            </a:r>
            <a:r>
              <a:rPr lang="en-US" altLang="zh-TW" sz="1400" dirty="0" err="1"/>
              <a:t>NoOnConfiguring</a:t>
            </a:r>
            <a:r>
              <a:rPr lang="en-US" altLang="zh-TW" sz="1400" dirty="0"/>
              <a:t> -</a:t>
            </a:r>
            <a:r>
              <a:rPr lang="en-US" altLang="zh-TW" sz="1400" dirty="0" err="1"/>
              <a:t>UseDatabaseNames</a:t>
            </a:r>
            <a:r>
              <a:rPr lang="en-US" altLang="zh-TW" sz="1400" dirty="0"/>
              <a:t> -</a:t>
            </a:r>
            <a:r>
              <a:rPr lang="en-US" altLang="zh-TW" sz="1400" dirty="0" err="1"/>
              <a:t>NoPluralize</a:t>
            </a:r>
            <a:r>
              <a:rPr lang="en-US" altLang="zh-TW" sz="1400" dirty="0"/>
              <a:t> -Force</a:t>
            </a:r>
            <a:br>
              <a:rPr lang="en-US" altLang="zh-TW" sz="1400" dirty="0"/>
            </a:br>
            <a:r>
              <a:rPr lang="en-US" altLang="zh-TW" sz="1400" dirty="0">
                <a:solidFill>
                  <a:srgbClr val="00B050"/>
                </a:solidFill>
              </a:rPr>
              <a:t>(Models</a:t>
            </a:r>
            <a:r>
              <a:rPr lang="zh-TW" altLang="en-US" sz="1400" dirty="0">
                <a:solidFill>
                  <a:srgbClr val="00B050"/>
                </a:solidFill>
              </a:rPr>
              <a:t>資料夾會新增</a:t>
            </a:r>
            <a:r>
              <a:rPr lang="en-US" altLang="zh-TW" sz="1400" dirty="0" err="1">
                <a:solidFill>
                  <a:srgbClr val="00B050"/>
                </a:solidFill>
              </a:rPr>
              <a:t>dbStudentsContext</a:t>
            </a:r>
            <a:r>
              <a:rPr lang="zh-TW" altLang="en-US" sz="1400" dirty="0">
                <a:solidFill>
                  <a:srgbClr val="00B050"/>
                </a:solidFill>
              </a:rPr>
              <a:t>和</a:t>
            </a:r>
            <a:r>
              <a:rPr lang="en-US" altLang="zh-TW" sz="1400" dirty="0" err="1">
                <a:solidFill>
                  <a:srgbClr val="00B050"/>
                </a:solidFill>
              </a:rPr>
              <a:t>tStudents</a:t>
            </a:r>
            <a:r>
              <a:rPr lang="zh-TW" altLang="en-US" sz="1400" dirty="0">
                <a:solidFill>
                  <a:srgbClr val="00B050"/>
                </a:solidFill>
              </a:rPr>
              <a:t>即為成功</a:t>
            </a:r>
            <a:r>
              <a:rPr lang="en-US" altLang="zh-TW" sz="1400" dirty="0">
                <a:solidFill>
                  <a:srgbClr val="00B050"/>
                </a:solidFill>
              </a:rPr>
              <a:t>)</a:t>
            </a:r>
            <a:br>
              <a:rPr lang="en-US" altLang="zh-TW" sz="1400" dirty="0">
                <a:solidFill>
                  <a:srgbClr val="00B050"/>
                </a:solidFill>
              </a:rPr>
            </a:br>
            <a:endParaRPr lang="zh-TW" altLang="en-US" sz="1400" dirty="0">
              <a:solidFill>
                <a:srgbClr val="00B050"/>
              </a:solidFill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E63FAF1-CEB3-40AA-A5AA-698196DFE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61" y="994299"/>
            <a:ext cx="11168109" cy="57172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1102328-5FEE-450D-B49A-6596B042D4D3}"/>
              </a:ext>
            </a:extLst>
          </p:cNvPr>
          <p:cNvSpPr/>
          <p:nvPr/>
        </p:nvSpPr>
        <p:spPr>
          <a:xfrm>
            <a:off x="648070" y="5628443"/>
            <a:ext cx="10901779" cy="363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D6866E-7D17-4CD7-A2E8-E07EC12A7DDD}"/>
              </a:ext>
            </a:extLst>
          </p:cNvPr>
          <p:cNvSpPr/>
          <p:nvPr/>
        </p:nvSpPr>
        <p:spPr>
          <a:xfrm>
            <a:off x="3329126" y="4953740"/>
            <a:ext cx="1376039" cy="16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B72BAF6-ECBE-44C5-A592-8796A32B9F2A}"/>
              </a:ext>
            </a:extLst>
          </p:cNvPr>
          <p:cNvSpPr/>
          <p:nvPr/>
        </p:nvSpPr>
        <p:spPr>
          <a:xfrm>
            <a:off x="5362113" y="994299"/>
            <a:ext cx="1003176" cy="213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753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79C6E0-FE17-42AA-86D7-C84DA866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1" y="119849"/>
            <a:ext cx="11576482" cy="1570839"/>
          </a:xfrm>
        </p:spPr>
        <p:txBody>
          <a:bodyPr>
            <a:normAutofit/>
          </a:bodyPr>
          <a:lstStyle/>
          <a:p>
            <a:r>
              <a:rPr lang="en-US" altLang="zh-TW" sz="1800" dirty="0"/>
              <a:t>1.2.4</a:t>
            </a:r>
            <a:r>
              <a:rPr lang="zh-TW" altLang="en-US" sz="1800" dirty="0"/>
              <a:t>在</a:t>
            </a:r>
            <a:r>
              <a:rPr lang="en-US" altLang="zh-TW" sz="1800" dirty="0" err="1"/>
              <a:t>dbstudentsContext.cs</a:t>
            </a:r>
            <a:r>
              <a:rPr lang="zh-TW" altLang="en-US" sz="1800" dirty="0"/>
              <a:t>加上</a:t>
            </a:r>
            <a:r>
              <a:rPr lang="en-US" altLang="zh-TW" sz="1800" dirty="0"/>
              <a:t>:</a:t>
            </a:r>
            <a:br>
              <a:rPr lang="en-US" altLang="zh-TW" sz="1800" dirty="0"/>
            </a:br>
            <a:r>
              <a:rPr lang="en-US" altLang="zh-TW" sz="1600" dirty="0"/>
              <a:t> protected override void </a:t>
            </a:r>
            <a:r>
              <a:rPr lang="en-US" altLang="zh-TW" sz="1600" dirty="0" err="1"/>
              <a:t>OnConfiguring</a:t>
            </a:r>
            <a:r>
              <a:rPr lang="en-US" altLang="zh-TW" sz="1600" dirty="0"/>
              <a:t>(</a:t>
            </a:r>
            <a:r>
              <a:rPr lang="en-US" altLang="zh-TW" sz="1600" dirty="0" err="1"/>
              <a:t>DbContextOptionsBuilder</a:t>
            </a:r>
            <a:r>
              <a:rPr lang="en-US" altLang="zh-TW" sz="1600" dirty="0"/>
              <a:t> </a:t>
            </a:r>
            <a:r>
              <a:rPr lang="en-US" altLang="zh-TW" sz="1600" dirty="0" err="1"/>
              <a:t>optionsBuilder</a:t>
            </a:r>
            <a:r>
              <a:rPr lang="en-US" altLang="zh-TW" sz="1600" dirty="0"/>
              <a:t>)</a:t>
            </a:r>
            <a:br>
              <a:rPr lang="en-US" altLang="zh-TW" sz="1600" dirty="0"/>
            </a:br>
            <a:r>
              <a:rPr lang="en-US" altLang="zh-TW" sz="1600" dirty="0"/>
              <a:t>             =&gt; </a:t>
            </a:r>
            <a:r>
              <a:rPr lang="en-US" altLang="zh-TW" sz="1600" dirty="0" err="1"/>
              <a:t>optionsBuilder.UseSqlServer</a:t>
            </a:r>
            <a:r>
              <a:rPr lang="en-US" altLang="zh-TW" sz="1600" dirty="0"/>
              <a:t>("Data Source=</a:t>
            </a:r>
            <a:r>
              <a:rPr lang="zh-TW" altLang="en-US" sz="1600" dirty="0"/>
              <a:t>伺服器位址</a:t>
            </a:r>
            <a:r>
              <a:rPr lang="en-US" altLang="zh-TW" sz="1600" dirty="0"/>
              <a:t>;Database=</a:t>
            </a:r>
            <a:r>
              <a:rPr lang="zh-TW" altLang="en-US" sz="1600" dirty="0"/>
              <a:t>資料庫名稱</a:t>
            </a:r>
            <a:r>
              <a:rPr lang="en-US" altLang="zh-TW" sz="1600" dirty="0"/>
              <a:t>;</a:t>
            </a:r>
            <a:r>
              <a:rPr lang="en-US" altLang="zh-TW" sz="1600" dirty="0" err="1"/>
              <a:t>TrustServerCertificate</a:t>
            </a:r>
            <a:r>
              <a:rPr lang="en-US" altLang="zh-TW" sz="1600" dirty="0"/>
              <a:t>=</a:t>
            </a:r>
            <a:r>
              <a:rPr lang="en-US" altLang="zh-TW" sz="1600" dirty="0" err="1"/>
              <a:t>True;User</a:t>
            </a:r>
            <a:r>
              <a:rPr lang="en-US" altLang="zh-TW" sz="1600" dirty="0"/>
              <a:t> ID=</a:t>
            </a:r>
            <a:r>
              <a:rPr lang="zh-TW" altLang="en-US" sz="1600" dirty="0"/>
              <a:t>帳號</a:t>
            </a:r>
            <a:r>
              <a:rPr lang="en-US" altLang="zh-TW" sz="1600" dirty="0"/>
              <a:t>;Password=</a:t>
            </a:r>
            <a:r>
              <a:rPr lang="zh-TW" altLang="en-US" sz="1600" dirty="0"/>
              <a:t>密碼</a:t>
            </a:r>
            <a:r>
              <a:rPr lang="en-US" altLang="zh-TW" sz="1600" dirty="0"/>
              <a:t>");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36B7F43-C5CD-41C3-A16C-6071C941C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53" y="2102873"/>
            <a:ext cx="11833933" cy="463527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8A65731-776E-4201-A421-E6F78FABD008}"/>
              </a:ext>
            </a:extLst>
          </p:cNvPr>
          <p:cNvSpPr/>
          <p:nvPr/>
        </p:nvSpPr>
        <p:spPr>
          <a:xfrm>
            <a:off x="887767" y="4332303"/>
            <a:ext cx="7954392" cy="958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04587B-4096-4AB1-9AF9-9206A9B74437}"/>
              </a:ext>
            </a:extLst>
          </p:cNvPr>
          <p:cNvSpPr/>
          <p:nvPr/>
        </p:nvSpPr>
        <p:spPr>
          <a:xfrm>
            <a:off x="9579006" y="4021584"/>
            <a:ext cx="1313895" cy="204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073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4C57F8-E9A3-4100-BBB3-2B59C1A9E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310"/>
            <a:ext cx="10515600" cy="1180730"/>
          </a:xfrm>
        </p:spPr>
        <p:txBody>
          <a:bodyPr>
            <a:normAutofit fontScale="90000"/>
          </a:bodyPr>
          <a:lstStyle/>
          <a:p>
            <a:r>
              <a:rPr lang="en-US" altLang="zh-TW" sz="3600" dirty="0"/>
              <a:t>1.2.5</a:t>
            </a:r>
            <a:r>
              <a:rPr lang="en-US" altLang="zh-TW" sz="2400" dirty="0"/>
              <a:t> </a:t>
            </a:r>
            <a:r>
              <a:rPr lang="zh-TW" altLang="en-US" sz="2700" dirty="0"/>
              <a:t>在</a:t>
            </a:r>
            <a:r>
              <a:rPr lang="en-US" altLang="zh-TW" sz="2700" dirty="0" err="1"/>
              <a:t>dbStudentsContext.cs</a:t>
            </a:r>
            <a:r>
              <a:rPr lang="zh-TW" altLang="en-US" sz="2700" dirty="0"/>
              <a:t>裡撰寫一個空的建構子，且把原來的註解掉</a:t>
            </a:r>
            <a:br>
              <a:rPr lang="zh-TW" altLang="en-US" sz="2700" dirty="0"/>
            </a:br>
            <a:r>
              <a:rPr lang="en-US" altLang="zh-TW" sz="2400" dirty="0"/>
              <a:t>     </a:t>
            </a:r>
            <a:r>
              <a:rPr lang="en-US" altLang="zh-TW" sz="2400" dirty="0">
                <a:solidFill>
                  <a:srgbClr val="FF0000"/>
                </a:solidFill>
              </a:rPr>
              <a:t>public </a:t>
            </a:r>
            <a:r>
              <a:rPr lang="en-US" altLang="zh-TW" sz="2400" dirty="0" err="1">
                <a:solidFill>
                  <a:srgbClr val="FF0000"/>
                </a:solidFill>
              </a:rPr>
              <a:t>dbStudentsContext</a:t>
            </a:r>
            <a:r>
              <a:rPr lang="en-US" altLang="zh-TW" sz="2400" dirty="0">
                <a:solidFill>
                  <a:srgbClr val="FF0000"/>
                </a:solidFill>
              </a:rPr>
              <a:t>()</a:t>
            </a:r>
            <a:br>
              <a:rPr lang="en-US" altLang="zh-TW" sz="2400" dirty="0">
                <a:solidFill>
                  <a:srgbClr val="FF0000"/>
                </a:solidFill>
              </a:rPr>
            </a:br>
            <a:r>
              <a:rPr lang="en-US" altLang="zh-TW" sz="2400" dirty="0">
                <a:solidFill>
                  <a:srgbClr val="FF0000"/>
                </a:solidFill>
              </a:rPr>
              <a:t>      {</a:t>
            </a:r>
            <a:br>
              <a:rPr lang="en-US" altLang="zh-TW" sz="2400" dirty="0">
                <a:solidFill>
                  <a:srgbClr val="FF0000"/>
                </a:solidFill>
              </a:rPr>
            </a:br>
            <a:r>
              <a:rPr lang="en-US" altLang="zh-TW" sz="2400" dirty="0">
                <a:solidFill>
                  <a:srgbClr val="FF0000"/>
                </a:solidFill>
              </a:rPr>
              <a:t>      }</a:t>
            </a:r>
            <a:br>
              <a:rPr lang="en-US" altLang="zh-TW" sz="2400" dirty="0"/>
            </a:br>
            <a:endParaRPr lang="zh-TW" altLang="en-US" sz="2400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B6AC76E9-3230-4CF3-8B37-408344C1D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65" y="1509203"/>
            <a:ext cx="11736280" cy="527777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423F99E-6B32-449E-8922-128D66B0ACAD}"/>
              </a:ext>
            </a:extLst>
          </p:cNvPr>
          <p:cNvSpPr/>
          <p:nvPr/>
        </p:nvSpPr>
        <p:spPr>
          <a:xfrm>
            <a:off x="985421" y="3355759"/>
            <a:ext cx="2938509" cy="66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583F74B-20F7-45B9-9C44-02EC5162128D}"/>
              </a:ext>
            </a:extLst>
          </p:cNvPr>
          <p:cNvSpPr/>
          <p:nvPr/>
        </p:nvSpPr>
        <p:spPr>
          <a:xfrm>
            <a:off x="985421" y="4128117"/>
            <a:ext cx="5015884" cy="9942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154F5F-C497-46D0-9509-9E72D8580744}"/>
              </a:ext>
            </a:extLst>
          </p:cNvPr>
          <p:cNvSpPr txBox="1"/>
          <p:nvPr/>
        </p:nvSpPr>
        <p:spPr>
          <a:xfrm>
            <a:off x="6169981" y="4385569"/>
            <a:ext cx="95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B0F0"/>
                </a:solidFill>
              </a:rPr>
              <a:t>註解掉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020333-8543-42F9-B04D-03D82857B4FE}"/>
              </a:ext>
            </a:extLst>
          </p:cNvPr>
          <p:cNvSpPr/>
          <p:nvPr/>
        </p:nvSpPr>
        <p:spPr>
          <a:xfrm>
            <a:off x="9632272" y="3737499"/>
            <a:ext cx="1278384" cy="186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948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B4FF2-6600-40FF-BA36-458769EF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48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2.1.1DBF</a:t>
            </a:r>
            <a:r>
              <a:rPr lang="zh-TW" altLang="en-US" sz="2400" dirty="0"/>
              <a:t>專案右鍵重建後，選</a:t>
            </a:r>
            <a:r>
              <a:rPr lang="en-US" altLang="zh-TW" sz="2400" dirty="0"/>
              <a:t>Controllers&gt;</a:t>
            </a:r>
            <a:r>
              <a:rPr lang="zh-TW" altLang="en-US" sz="2400" dirty="0"/>
              <a:t>加入</a:t>
            </a:r>
            <a:r>
              <a:rPr lang="en-US" altLang="zh-TW" sz="2400" dirty="0"/>
              <a:t>&gt;</a:t>
            </a:r>
            <a:r>
              <a:rPr lang="zh-TW" altLang="en-US" sz="2400" dirty="0"/>
              <a:t>控制器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75B167B-D597-49D5-9416-DCE2F0A4F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736" y="1331651"/>
            <a:ext cx="8069802" cy="54246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44072B5-2A8F-4388-999C-456094C0B0D5}"/>
              </a:ext>
            </a:extLst>
          </p:cNvPr>
          <p:cNvSpPr/>
          <p:nvPr/>
        </p:nvSpPr>
        <p:spPr>
          <a:xfrm>
            <a:off x="2752078" y="3577701"/>
            <a:ext cx="1331650" cy="1864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457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CAEBDB-113D-40F2-82A6-D7219CE0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2.1.2</a:t>
            </a:r>
            <a:r>
              <a:rPr lang="zh-TW" altLang="en-US" sz="2400" dirty="0"/>
              <a:t>選擇使用</a:t>
            </a:r>
            <a:r>
              <a:rPr lang="en-US" altLang="zh-TW" sz="2400" dirty="0"/>
              <a:t>Entity Framework MVC</a:t>
            </a:r>
            <a:r>
              <a:rPr lang="zh-TW" altLang="en-US" sz="2400" dirty="0"/>
              <a:t>控制器</a:t>
            </a:r>
            <a:br>
              <a:rPr lang="en-US" altLang="zh-TW" sz="2400" dirty="0"/>
            </a:br>
            <a:r>
              <a:rPr lang="zh-TW" altLang="en-US" sz="2400" dirty="0"/>
              <a:t>         類別選擇</a:t>
            </a:r>
            <a:r>
              <a:rPr lang="en-US" altLang="zh-TW" sz="2400" dirty="0" err="1"/>
              <a:t>tStudents</a:t>
            </a:r>
            <a:r>
              <a:rPr lang="zh-TW" altLang="en-US" sz="2400" dirty="0"/>
              <a:t>和</a:t>
            </a:r>
            <a:r>
              <a:rPr lang="en-US" altLang="zh-TW" sz="2400" dirty="0" err="1"/>
              <a:t>dbStudentsContext</a:t>
            </a:r>
            <a:endParaRPr lang="zh-TW" altLang="en-US" sz="2400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17D2A71-FAA8-4D23-9F26-79A20FFFC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110" y="1979720"/>
            <a:ext cx="5398333" cy="47761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84C05DA-097C-46C6-B72B-E3FDADDF2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776" y="2364269"/>
            <a:ext cx="6192114" cy="43916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CAC622E-A8FE-422E-90C7-E20162B6C01D}"/>
              </a:ext>
            </a:extLst>
          </p:cNvPr>
          <p:cNvSpPr/>
          <p:nvPr/>
        </p:nvSpPr>
        <p:spPr>
          <a:xfrm>
            <a:off x="1713390" y="3169328"/>
            <a:ext cx="2290439" cy="259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0E4D70-E7B4-4E40-9E22-C867F6B15819}"/>
              </a:ext>
            </a:extLst>
          </p:cNvPr>
          <p:cNvSpPr/>
          <p:nvPr/>
        </p:nvSpPr>
        <p:spPr>
          <a:xfrm>
            <a:off x="7031115" y="3249227"/>
            <a:ext cx="2308194" cy="257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3AE42D-D9E0-47CD-B6B2-BB5A7D58553C}"/>
              </a:ext>
            </a:extLst>
          </p:cNvPr>
          <p:cNvSpPr/>
          <p:nvPr/>
        </p:nvSpPr>
        <p:spPr>
          <a:xfrm>
            <a:off x="7031115" y="3586579"/>
            <a:ext cx="2627790" cy="257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9044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A3C17-93AC-447B-B90E-92FC4E34D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2.2</a:t>
            </a:r>
            <a:r>
              <a:rPr lang="zh-TW" altLang="en-US" sz="2800" dirty="0"/>
              <a:t>完成後會出現</a:t>
            </a:r>
            <a:r>
              <a:rPr lang="en-US" altLang="zh-TW" sz="2800" dirty="0" err="1"/>
              <a:t>tStudentsController</a:t>
            </a:r>
            <a:r>
              <a:rPr lang="zh-TW" altLang="en-US" sz="2800" dirty="0"/>
              <a:t>和</a:t>
            </a:r>
            <a:r>
              <a:rPr lang="en-US" altLang="zh-TW" sz="2800" dirty="0" err="1"/>
              <a:t>tStudents</a:t>
            </a:r>
            <a:r>
              <a:rPr lang="zh-TW" altLang="en-US" sz="2800" dirty="0"/>
              <a:t>資料夾。</a:t>
            </a:r>
            <a:br>
              <a:rPr lang="en-US" altLang="zh-TW" sz="2800" dirty="0"/>
            </a:br>
            <a:r>
              <a:rPr lang="zh-TW" altLang="en-US" sz="2800" dirty="0"/>
              <a:t>在</a:t>
            </a:r>
            <a:r>
              <a:rPr lang="en-US" altLang="zh-TW" sz="2800" dirty="0" err="1"/>
              <a:t>tStudentsController</a:t>
            </a:r>
            <a:r>
              <a:rPr lang="zh-TW" altLang="en-US" sz="2800" dirty="0"/>
              <a:t>中把原來的註解掉，加上</a:t>
            </a:r>
            <a:r>
              <a:rPr lang="en-US" altLang="zh-TW" sz="2800" dirty="0"/>
              <a:t>:</a:t>
            </a:r>
            <a:br>
              <a:rPr lang="en-US" altLang="zh-TW" sz="2800" dirty="0"/>
            </a:br>
            <a:r>
              <a:rPr lang="en-US" altLang="zh-TW" sz="2800" dirty="0" err="1">
                <a:solidFill>
                  <a:srgbClr val="FF0000"/>
                </a:solidFill>
              </a:rPr>
              <a:t>dbStudentsContext</a:t>
            </a:r>
            <a:r>
              <a:rPr lang="en-US" altLang="zh-TW" sz="2800" dirty="0">
                <a:solidFill>
                  <a:srgbClr val="FF0000"/>
                </a:solidFill>
              </a:rPr>
              <a:t> _context = new </a:t>
            </a:r>
            <a:r>
              <a:rPr lang="en-US" altLang="zh-TW" sz="2800" dirty="0" err="1">
                <a:solidFill>
                  <a:srgbClr val="FF0000"/>
                </a:solidFill>
              </a:rPr>
              <a:t>dbStudentsContext</a:t>
            </a:r>
            <a:r>
              <a:rPr lang="en-US" altLang="zh-TW" sz="2800" dirty="0">
                <a:solidFill>
                  <a:srgbClr val="FF0000"/>
                </a:solidFill>
              </a:rPr>
              <a:t>();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643D251-1F81-49DF-B233-13BE8F8F3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188" y="1784413"/>
            <a:ext cx="11505461" cy="49626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371E6FD-0583-486E-AF0B-8BF01413873A}"/>
              </a:ext>
            </a:extLst>
          </p:cNvPr>
          <p:cNvSpPr/>
          <p:nvPr/>
        </p:nvSpPr>
        <p:spPr>
          <a:xfrm>
            <a:off x="9357064" y="3701988"/>
            <a:ext cx="1349406" cy="124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34541F-432E-4844-BB2C-02C43400B1D6}"/>
              </a:ext>
            </a:extLst>
          </p:cNvPr>
          <p:cNvSpPr/>
          <p:nvPr/>
        </p:nvSpPr>
        <p:spPr>
          <a:xfrm>
            <a:off x="9507984" y="4820575"/>
            <a:ext cx="1091954" cy="798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5E4205-0C55-4923-BC8C-2AB775B40DAE}"/>
              </a:ext>
            </a:extLst>
          </p:cNvPr>
          <p:cNvSpPr/>
          <p:nvPr/>
        </p:nvSpPr>
        <p:spPr>
          <a:xfrm>
            <a:off x="1305017" y="2965142"/>
            <a:ext cx="4101484" cy="123399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F95ECF-08C0-41AD-A521-6C3751F7066E}"/>
              </a:ext>
            </a:extLst>
          </p:cNvPr>
          <p:cNvSpPr/>
          <p:nvPr/>
        </p:nvSpPr>
        <p:spPr>
          <a:xfrm>
            <a:off x="1305017" y="4292863"/>
            <a:ext cx="3542191" cy="296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B4B1283-356F-47F0-9474-66B8222CC044}"/>
              </a:ext>
            </a:extLst>
          </p:cNvPr>
          <p:cNvSpPr txBox="1"/>
          <p:nvPr/>
        </p:nvSpPr>
        <p:spPr>
          <a:xfrm>
            <a:off x="337351" y="3429000"/>
            <a:ext cx="96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B0F0"/>
                </a:solidFill>
              </a:rPr>
              <a:t>註解掉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603F004-C8F7-4C9E-9A76-0DEAABCFA2A5}"/>
              </a:ext>
            </a:extLst>
          </p:cNvPr>
          <p:cNvSpPr txBox="1"/>
          <p:nvPr/>
        </p:nvSpPr>
        <p:spPr>
          <a:xfrm>
            <a:off x="479396" y="4292863"/>
            <a:ext cx="67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加上</a:t>
            </a:r>
          </a:p>
        </p:txBody>
      </p:sp>
    </p:spTree>
    <p:extLst>
      <p:ext uri="{BB962C8B-B14F-4D97-AF65-F5344CB8AC3E}">
        <p14:creationId xmlns:p14="http://schemas.microsoft.com/office/powerpoint/2010/main" val="446502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691D6C-77BF-44D2-8045-A81C2653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2.3</a:t>
            </a:r>
            <a:r>
              <a:rPr lang="zh-TW" altLang="en-US" sz="2400" dirty="0"/>
              <a:t>在</a:t>
            </a:r>
            <a:r>
              <a:rPr lang="en-US" altLang="zh-TW" sz="2400" dirty="0" err="1"/>
              <a:t>Index.cshtml</a:t>
            </a:r>
            <a:r>
              <a:rPr lang="zh-TW" altLang="en-US" sz="2400" dirty="0"/>
              <a:t>右鍵執行</a:t>
            </a:r>
            <a:r>
              <a:rPr lang="zh-TW" altLang="en-US" sz="2400" u="sng" dirty="0"/>
              <a:t>在瀏覽器中檢視</a:t>
            </a:r>
            <a:r>
              <a:rPr lang="zh-TW" altLang="en-US" sz="2400" dirty="0"/>
              <a:t>，出現下列畫面即為成功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5B8FBDE-5BC9-425E-AC71-30C450D36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867" y="2141537"/>
            <a:ext cx="3966661" cy="43513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B945CE-632B-40B8-96FD-474AE127D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209" y="2139066"/>
            <a:ext cx="7102136" cy="45458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3DFCA54-F692-42E9-9C9C-65A587FA2FC6}"/>
              </a:ext>
            </a:extLst>
          </p:cNvPr>
          <p:cNvSpPr/>
          <p:nvPr/>
        </p:nvSpPr>
        <p:spPr>
          <a:xfrm>
            <a:off x="2876365" y="4758431"/>
            <a:ext cx="1127464" cy="150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749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DC9ECF-EA93-EAE9-ECBD-878531698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32" y="0"/>
            <a:ext cx="12085468" cy="68580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zh-TW" sz="5600" dirty="0"/>
              <a:t>2.  </a:t>
            </a:r>
            <a:r>
              <a:rPr lang="zh-TW" altLang="en-US" sz="5600" dirty="0"/>
              <a:t>製作自動生成的</a:t>
            </a:r>
            <a:r>
              <a:rPr lang="en-US" altLang="zh-TW" sz="5600" dirty="0" err="1"/>
              <a:t>tStudent</a:t>
            </a:r>
            <a:r>
              <a:rPr lang="zh-TW" altLang="en-US" sz="5600" dirty="0"/>
              <a:t>資料表的</a:t>
            </a:r>
            <a:r>
              <a:rPr lang="en-US" altLang="zh-TW" sz="5600" dirty="0"/>
              <a:t>CRUD</a:t>
            </a:r>
            <a:r>
              <a:rPr lang="zh-TW" altLang="en-US" sz="5600" dirty="0"/>
              <a:t>功能</a:t>
            </a:r>
          </a:p>
          <a:p>
            <a:pPr marL="0" indent="0">
              <a:buNone/>
            </a:pPr>
            <a:r>
              <a:rPr lang="en-US" altLang="zh-TW" sz="5600" dirty="0"/>
              <a:t>2.1 </a:t>
            </a:r>
            <a:r>
              <a:rPr lang="zh-TW" altLang="en-US" sz="5600" dirty="0"/>
              <a:t>使用</a:t>
            </a:r>
            <a:r>
              <a:rPr lang="en-US" altLang="zh-TW" sz="5600" dirty="0"/>
              <a:t>Scaffold</a:t>
            </a:r>
            <a:r>
              <a:rPr lang="zh-TW" altLang="en-US" sz="5600" dirty="0"/>
              <a:t>方法讓</a:t>
            </a:r>
            <a:r>
              <a:rPr lang="en-US" altLang="zh-TW" sz="5600" dirty="0"/>
              <a:t>Visual Studio</a:t>
            </a:r>
            <a:r>
              <a:rPr lang="zh-TW" altLang="en-US" sz="5600" dirty="0"/>
              <a:t>自動建立出</a:t>
            </a:r>
            <a:r>
              <a:rPr lang="en-US" altLang="zh-TW" sz="5600" dirty="0" err="1"/>
              <a:t>tStudent</a:t>
            </a:r>
            <a:r>
              <a:rPr lang="zh-TW" altLang="en-US" sz="5600" dirty="0"/>
              <a:t>資料表的的</a:t>
            </a:r>
            <a:r>
              <a:rPr lang="en-US" altLang="zh-TW" sz="5600" dirty="0"/>
              <a:t>CRUD</a:t>
            </a:r>
            <a:r>
              <a:rPr lang="zh-TW" altLang="en-US" sz="5600" dirty="0"/>
              <a:t>功能</a:t>
            </a:r>
          </a:p>
          <a:p>
            <a:pPr marL="0" indent="0">
              <a:buNone/>
            </a:pPr>
            <a:r>
              <a:rPr lang="en-US" altLang="zh-TW" sz="5600" dirty="0"/>
              <a:t>    </a:t>
            </a:r>
            <a:r>
              <a:rPr lang="zh-TW" altLang="en-US" sz="5600" dirty="0"/>
              <a:t>包含</a:t>
            </a:r>
            <a:r>
              <a:rPr lang="en-US" altLang="zh-TW" sz="5600" dirty="0" err="1"/>
              <a:t>tStudentController</a:t>
            </a:r>
            <a:r>
              <a:rPr lang="zh-TW" altLang="en-US" sz="5600" dirty="0"/>
              <a:t>及</a:t>
            </a:r>
            <a:r>
              <a:rPr lang="en-US" altLang="zh-TW" sz="5600" dirty="0" err="1"/>
              <a:t>Index.cshtml</a:t>
            </a:r>
            <a:r>
              <a:rPr lang="zh-TW" altLang="en-US" sz="5600" dirty="0"/>
              <a:t>、</a:t>
            </a:r>
            <a:r>
              <a:rPr lang="en-US" altLang="zh-TW" sz="5600" dirty="0" err="1"/>
              <a:t>Create.cshtml</a:t>
            </a:r>
            <a:r>
              <a:rPr lang="zh-TW" altLang="en-US" sz="5600" dirty="0"/>
              <a:t>、</a:t>
            </a:r>
            <a:r>
              <a:rPr lang="en-US" altLang="zh-TW" sz="5600" dirty="0" err="1"/>
              <a:t>Edit.cshtml</a:t>
            </a:r>
            <a:r>
              <a:rPr lang="zh-TW" altLang="en-US" sz="5600" dirty="0"/>
              <a:t>、</a:t>
            </a:r>
            <a:r>
              <a:rPr lang="en-US" altLang="zh-TW" sz="5600" dirty="0" err="1"/>
              <a:t>Delete.cshtml</a:t>
            </a:r>
            <a:r>
              <a:rPr lang="zh-TW" altLang="en-US" sz="5600" dirty="0"/>
              <a:t>、</a:t>
            </a:r>
            <a:r>
              <a:rPr lang="en-US" altLang="zh-TW" sz="5600" dirty="0" err="1"/>
              <a:t>Details.cshtml</a:t>
            </a:r>
            <a:r>
              <a:rPr lang="zh-TW" altLang="en-US" sz="5600" dirty="0"/>
              <a:t>等五個</a:t>
            </a:r>
            <a:r>
              <a:rPr lang="en-US" altLang="zh-TW" sz="5600" dirty="0"/>
              <a:t>View</a:t>
            </a:r>
            <a:r>
              <a:rPr lang="zh-TW" altLang="en-US" sz="5600" dirty="0"/>
              <a:t>的全部程式碼</a:t>
            </a:r>
          </a:p>
          <a:p>
            <a:pPr marL="0" indent="0">
              <a:buNone/>
            </a:pPr>
            <a:r>
              <a:rPr lang="en-US" altLang="zh-TW" sz="5600" dirty="0"/>
              <a:t>2.1.1 </a:t>
            </a:r>
            <a:r>
              <a:rPr lang="zh-TW" altLang="en-US" sz="5600" dirty="0"/>
              <a:t>在</a:t>
            </a:r>
            <a:r>
              <a:rPr lang="en-US" altLang="zh-TW" sz="5600" dirty="0"/>
              <a:t>Controllers</a:t>
            </a:r>
            <a:r>
              <a:rPr lang="zh-TW" altLang="en-US" sz="5600" dirty="0"/>
              <a:t>資料夾上按右鍵→加入→控制器</a:t>
            </a:r>
          </a:p>
          <a:p>
            <a:pPr marL="0" indent="0">
              <a:buNone/>
            </a:pPr>
            <a:r>
              <a:rPr lang="en-US" altLang="zh-TW" sz="5600" dirty="0"/>
              <a:t>2.1.2 </a:t>
            </a:r>
            <a:r>
              <a:rPr lang="zh-TW" altLang="en-US" sz="5600" dirty="0"/>
              <a:t>選擇「使用</a:t>
            </a:r>
            <a:r>
              <a:rPr lang="en-US" altLang="zh-TW" sz="5600" dirty="0" err="1"/>
              <a:t>EntityFramework</a:t>
            </a:r>
            <a:r>
              <a:rPr lang="zh-TW" altLang="en-US" sz="5600" dirty="0"/>
              <a:t>執行檢視的</a:t>
            </a:r>
            <a:r>
              <a:rPr lang="en-US" altLang="zh-TW" sz="5600" dirty="0"/>
              <a:t>MVC</a:t>
            </a:r>
            <a:r>
              <a:rPr lang="zh-TW" altLang="en-US" sz="5600" dirty="0"/>
              <a:t>控制器」→按下「加入」鈕</a:t>
            </a:r>
          </a:p>
          <a:p>
            <a:pPr marL="0" indent="0">
              <a:buNone/>
            </a:pPr>
            <a:r>
              <a:rPr lang="en-US" altLang="zh-TW" sz="5600" dirty="0"/>
              <a:t>2.1.3 </a:t>
            </a:r>
            <a:r>
              <a:rPr lang="zh-TW" altLang="en-US" sz="5600" dirty="0"/>
              <a:t>在對話方塊中設定如下</a:t>
            </a:r>
          </a:p>
          <a:p>
            <a:pPr marL="0" indent="0">
              <a:buNone/>
            </a:pPr>
            <a:r>
              <a:rPr lang="en-US" altLang="zh-TW" sz="5600" dirty="0"/>
              <a:t>      </a:t>
            </a:r>
            <a:r>
              <a:rPr lang="zh-TW" altLang="en-US" sz="5600" dirty="0"/>
              <a:t>模型類別</a:t>
            </a:r>
            <a:r>
              <a:rPr lang="en-US" altLang="zh-TW" sz="5600" dirty="0"/>
              <a:t>: </a:t>
            </a:r>
            <a:r>
              <a:rPr lang="en-US" altLang="zh-TW" sz="5600" dirty="0" err="1"/>
              <a:t>tStudent</a:t>
            </a:r>
            <a:r>
              <a:rPr lang="en-US" altLang="zh-TW" sz="5600" dirty="0"/>
              <a:t>(</a:t>
            </a:r>
            <a:r>
              <a:rPr lang="en-US" altLang="zh-TW" sz="5600" dirty="0" err="1"/>
              <a:t>MyModel_DBFirst.Models</a:t>
            </a:r>
            <a:r>
              <a:rPr lang="en-US" altLang="zh-TW" sz="5600" dirty="0"/>
              <a:t>)</a:t>
            </a:r>
          </a:p>
          <a:p>
            <a:pPr marL="0" indent="0">
              <a:buNone/>
            </a:pPr>
            <a:r>
              <a:rPr lang="en-US" altLang="zh-TW" sz="5600" dirty="0"/>
              <a:t>      </a:t>
            </a:r>
            <a:r>
              <a:rPr lang="zh-TW" altLang="en-US" sz="5600" dirty="0"/>
              <a:t>資料內容類別</a:t>
            </a:r>
            <a:r>
              <a:rPr lang="en-US" altLang="zh-TW" sz="5600" dirty="0"/>
              <a:t>: </a:t>
            </a:r>
            <a:r>
              <a:rPr lang="en-US" altLang="zh-TW" sz="5600" dirty="0" err="1"/>
              <a:t>dbStudentsContext</a:t>
            </a:r>
            <a:r>
              <a:rPr lang="en-US" altLang="zh-TW" sz="5600" dirty="0"/>
              <a:t>(</a:t>
            </a:r>
            <a:r>
              <a:rPr lang="en-US" altLang="zh-TW" sz="5600" dirty="0" err="1"/>
              <a:t>MyModel_DBFirst.Models</a:t>
            </a:r>
            <a:r>
              <a:rPr lang="en-US" altLang="zh-TW" sz="5600" dirty="0"/>
              <a:t>)</a:t>
            </a:r>
          </a:p>
          <a:p>
            <a:pPr marL="0" indent="0">
              <a:buNone/>
            </a:pPr>
            <a:r>
              <a:rPr lang="en-US" altLang="zh-TW" sz="5600" dirty="0"/>
              <a:t>      </a:t>
            </a:r>
            <a:r>
              <a:rPr lang="zh-TW" altLang="en-US" sz="5600" dirty="0"/>
              <a:t>勾選  產生檢視  參考指令碼程式庫  使用版面配置頁</a:t>
            </a:r>
          </a:p>
          <a:p>
            <a:pPr marL="0" indent="0">
              <a:buNone/>
            </a:pPr>
            <a:r>
              <a:rPr lang="zh-TW" altLang="en-US" sz="5600" dirty="0"/>
              <a:t> </a:t>
            </a:r>
            <a:r>
              <a:rPr lang="en-US" altLang="zh-TW" sz="5600" dirty="0"/>
              <a:t>      </a:t>
            </a:r>
            <a:r>
              <a:rPr lang="zh-TW" altLang="en-US" sz="5600" dirty="0"/>
              <a:t>控制器名稱使用預設即可</a:t>
            </a:r>
            <a:r>
              <a:rPr lang="en-US" altLang="zh-TW" sz="5600" dirty="0"/>
              <a:t>(</a:t>
            </a:r>
            <a:r>
              <a:rPr lang="en-US" altLang="zh-TW" sz="5600" dirty="0" err="1"/>
              <a:t>tStudentsController</a:t>
            </a:r>
            <a:r>
              <a:rPr lang="en-US" altLang="zh-TW" sz="5600" dirty="0"/>
              <a:t>)</a:t>
            </a:r>
            <a:r>
              <a:rPr lang="zh-TW" altLang="en-US" sz="5600" dirty="0"/>
              <a:t> → 按下「新增」鈕</a:t>
            </a:r>
          </a:p>
          <a:p>
            <a:pPr marL="0" indent="0">
              <a:buNone/>
            </a:pPr>
            <a:r>
              <a:rPr lang="en-US" altLang="zh-TW" sz="5600" dirty="0"/>
              <a:t> 2.1.4 </a:t>
            </a:r>
            <a:r>
              <a:rPr lang="zh-TW" altLang="en-US" sz="5600" dirty="0"/>
              <a:t>此時</a:t>
            </a:r>
            <a:r>
              <a:rPr lang="en-US" altLang="zh-TW" sz="5600" dirty="0"/>
              <a:t>Visual Studio</a:t>
            </a:r>
            <a:r>
              <a:rPr lang="zh-TW" altLang="en-US" sz="5600" dirty="0"/>
              <a:t>會進行</a:t>
            </a:r>
            <a:r>
              <a:rPr lang="en-US" altLang="zh-TW" sz="5600" dirty="0"/>
              <a:t>Scaffolding</a:t>
            </a:r>
            <a:r>
              <a:rPr lang="zh-TW" altLang="en-US" sz="5600" dirty="0"/>
              <a:t>動作，將產出一個</a:t>
            </a:r>
            <a:r>
              <a:rPr lang="en-US" altLang="zh-TW" sz="5600" dirty="0" err="1"/>
              <a:t>tStudentsController</a:t>
            </a:r>
            <a:endParaRPr lang="en-US" altLang="zh-TW" sz="5600" dirty="0"/>
          </a:p>
          <a:p>
            <a:pPr marL="0" indent="0">
              <a:buNone/>
            </a:pPr>
            <a:r>
              <a:rPr lang="en-US" altLang="zh-TW" sz="5600" dirty="0"/>
              <a:t>      (</a:t>
            </a:r>
            <a:r>
              <a:rPr lang="zh-TW" altLang="en-US" sz="5600" dirty="0"/>
              <a:t>會包含所有相關的</a:t>
            </a:r>
            <a:r>
              <a:rPr lang="en-US" altLang="zh-TW" sz="5600" dirty="0"/>
              <a:t>Action)</a:t>
            </a:r>
            <a:r>
              <a:rPr lang="zh-TW" altLang="en-US" sz="5600" dirty="0"/>
              <a:t>及五個</a:t>
            </a:r>
            <a:r>
              <a:rPr lang="en-US" altLang="zh-TW" sz="5600" dirty="0"/>
              <a:t>View(</a:t>
            </a:r>
            <a:r>
              <a:rPr lang="en-US" altLang="zh-TW" sz="5600" dirty="0" err="1"/>
              <a:t>Index.cshtml</a:t>
            </a:r>
            <a:r>
              <a:rPr lang="zh-TW" altLang="en-US" sz="5600" dirty="0"/>
              <a:t>、</a:t>
            </a:r>
            <a:r>
              <a:rPr lang="en-US" altLang="zh-TW" sz="5600" dirty="0" err="1"/>
              <a:t>Create.cshtml</a:t>
            </a:r>
            <a:r>
              <a:rPr lang="zh-TW" altLang="en-US" sz="5600" dirty="0"/>
              <a:t>、</a:t>
            </a:r>
            <a:r>
              <a:rPr lang="en-US" altLang="zh-TW" sz="5600" dirty="0" err="1"/>
              <a:t>Edit.cshtml</a:t>
            </a:r>
            <a:r>
              <a:rPr lang="zh-TW" altLang="en-US" sz="5600" dirty="0"/>
              <a:t>、</a:t>
            </a:r>
            <a:r>
              <a:rPr lang="en-US" altLang="zh-TW" sz="5600" dirty="0" err="1"/>
              <a:t>Delete.cshtml</a:t>
            </a:r>
            <a:r>
              <a:rPr lang="zh-TW" altLang="en-US" sz="5600" dirty="0"/>
              <a:t>、</a:t>
            </a:r>
            <a:r>
              <a:rPr lang="en-US" altLang="zh-TW" sz="5600" dirty="0" err="1"/>
              <a:t>Details.cshtml</a:t>
            </a:r>
            <a:r>
              <a:rPr lang="en-US" altLang="zh-TW" sz="5600" dirty="0"/>
              <a:t>)</a:t>
            </a:r>
            <a:r>
              <a:rPr lang="zh-TW" altLang="en-US" sz="5600" dirty="0"/>
              <a:t>的全部程式碼</a:t>
            </a:r>
          </a:p>
          <a:p>
            <a:pPr marL="0" indent="0">
              <a:buNone/>
            </a:pPr>
            <a:r>
              <a:rPr lang="en-US" altLang="zh-TW" sz="5600" dirty="0"/>
              <a:t>      ※</a:t>
            </a:r>
            <a:r>
              <a:rPr lang="zh-TW" altLang="en-US" sz="5600" dirty="0"/>
              <a:t>備註說明</a:t>
            </a:r>
            <a:r>
              <a:rPr lang="en-US" altLang="zh-TW" sz="5600" dirty="0"/>
              <a:t>※</a:t>
            </a:r>
          </a:p>
          <a:p>
            <a:pPr marL="0" indent="0">
              <a:buNone/>
            </a:pPr>
            <a:r>
              <a:rPr lang="en-US" altLang="zh-TW" sz="5600" dirty="0"/>
              <a:t>      </a:t>
            </a:r>
            <a:r>
              <a:rPr lang="en-US" altLang="zh-TW" sz="5600" dirty="0" err="1"/>
              <a:t>Index.cshtml</a:t>
            </a:r>
            <a:r>
              <a:rPr lang="en-US" altLang="zh-TW" sz="5600" dirty="0"/>
              <a:t>(List</a:t>
            </a:r>
            <a:r>
              <a:rPr lang="zh-TW" altLang="en-US" sz="5600" dirty="0"/>
              <a:t>範本</a:t>
            </a:r>
            <a:r>
              <a:rPr lang="en-US" altLang="zh-TW" sz="5600" dirty="0"/>
              <a:t>)</a:t>
            </a:r>
            <a:r>
              <a:rPr lang="zh-TW" altLang="en-US" sz="5600" dirty="0"/>
              <a:t>  </a:t>
            </a:r>
            <a:r>
              <a:rPr lang="en-US" altLang="zh-TW" sz="5600" dirty="0" err="1"/>
              <a:t>Create.cshtml</a:t>
            </a:r>
            <a:r>
              <a:rPr lang="en-US" altLang="zh-TW" sz="5600" dirty="0"/>
              <a:t>(Create</a:t>
            </a:r>
            <a:r>
              <a:rPr lang="zh-TW" altLang="en-US" sz="5600" dirty="0"/>
              <a:t>範本</a:t>
            </a:r>
            <a:r>
              <a:rPr lang="en-US" altLang="zh-TW" sz="5600" dirty="0"/>
              <a:t>)</a:t>
            </a:r>
            <a:r>
              <a:rPr lang="zh-TW" altLang="en-US" sz="5600" dirty="0"/>
              <a:t> </a:t>
            </a:r>
            <a:r>
              <a:rPr lang="en-US" altLang="zh-TW" sz="5600" dirty="0"/>
              <a:t> </a:t>
            </a:r>
            <a:r>
              <a:rPr lang="en-US" altLang="zh-TW" sz="5600" dirty="0" err="1"/>
              <a:t>Edit.cshtml</a:t>
            </a:r>
            <a:r>
              <a:rPr lang="en-US" altLang="zh-TW" sz="5600" dirty="0"/>
              <a:t>(Edit</a:t>
            </a:r>
            <a:r>
              <a:rPr lang="zh-TW" altLang="en-US" sz="5600" dirty="0"/>
              <a:t>範本</a:t>
            </a:r>
            <a:r>
              <a:rPr lang="en-US" altLang="zh-TW" sz="5600" dirty="0"/>
              <a:t>) </a:t>
            </a:r>
            <a:r>
              <a:rPr lang="zh-TW" altLang="en-US" sz="5600" dirty="0"/>
              <a:t> </a:t>
            </a:r>
            <a:r>
              <a:rPr lang="en-US" altLang="zh-TW" sz="5600" dirty="0" err="1"/>
              <a:t>Delete.cshtml</a:t>
            </a:r>
            <a:r>
              <a:rPr lang="en-US" altLang="zh-TW" sz="5600" dirty="0"/>
              <a:t>(Delete</a:t>
            </a:r>
            <a:r>
              <a:rPr lang="zh-TW" altLang="en-US" sz="5600" dirty="0"/>
              <a:t>範本</a:t>
            </a:r>
            <a:r>
              <a:rPr lang="en-US" altLang="zh-TW" sz="5600" dirty="0"/>
              <a:t>) </a:t>
            </a:r>
            <a:r>
              <a:rPr lang="zh-TW" altLang="en-US" sz="5600" dirty="0"/>
              <a:t> </a:t>
            </a:r>
            <a:r>
              <a:rPr lang="en-US" altLang="zh-TW" sz="5600" dirty="0" err="1"/>
              <a:t>Details.cshtml</a:t>
            </a:r>
            <a:r>
              <a:rPr lang="en-US" altLang="zh-TW" sz="5600" dirty="0"/>
              <a:t>(Details</a:t>
            </a:r>
            <a:r>
              <a:rPr lang="zh-TW" altLang="en-US" sz="5600" dirty="0"/>
              <a:t>範本</a:t>
            </a:r>
            <a:r>
              <a:rPr lang="en-US" altLang="zh-TW" sz="5600" dirty="0"/>
              <a:t>)</a:t>
            </a:r>
          </a:p>
          <a:p>
            <a:pPr marL="0" indent="0">
              <a:buNone/>
            </a:pPr>
            <a:r>
              <a:rPr lang="en-US" altLang="zh-TW" sz="5600" dirty="0"/>
              <a:t>2.2   </a:t>
            </a:r>
            <a:r>
              <a:rPr lang="zh-TW" altLang="en-US" sz="5600" dirty="0"/>
              <a:t>修改</a:t>
            </a:r>
            <a:r>
              <a:rPr lang="en-US" altLang="zh-TW" sz="5600" dirty="0" err="1"/>
              <a:t>tStudentsController</a:t>
            </a:r>
            <a:r>
              <a:rPr lang="zh-TW" altLang="en-US" sz="5600" dirty="0"/>
              <a:t>內容</a:t>
            </a:r>
          </a:p>
          <a:p>
            <a:pPr marL="0" indent="0">
              <a:buNone/>
            </a:pPr>
            <a:r>
              <a:rPr lang="en-US" altLang="zh-TW" sz="5600" dirty="0"/>
              <a:t>2.2.1 </a:t>
            </a:r>
            <a:r>
              <a:rPr lang="zh-TW" altLang="en-US" sz="5600" dirty="0"/>
              <a:t>撰寫建立</a:t>
            </a:r>
            <a:r>
              <a:rPr lang="en-US" altLang="zh-TW" sz="5600" dirty="0" err="1"/>
              <a:t>DbContext</a:t>
            </a:r>
            <a:r>
              <a:rPr lang="zh-TW" altLang="en-US" sz="5600" dirty="0"/>
              <a:t>物件的程式</a:t>
            </a:r>
          </a:p>
          <a:p>
            <a:pPr marL="0" indent="0">
              <a:buNone/>
            </a:pPr>
            <a:r>
              <a:rPr lang="en-US" altLang="zh-TW" sz="5600" dirty="0"/>
              <a:t>      </a:t>
            </a:r>
            <a:r>
              <a:rPr lang="en-US" altLang="zh-TW" sz="5600" dirty="0" err="1"/>
              <a:t>dbStudentsContext</a:t>
            </a:r>
            <a:r>
              <a:rPr lang="en-US" altLang="zh-TW" sz="5600" dirty="0"/>
              <a:t> _context=new </a:t>
            </a:r>
            <a:r>
              <a:rPr lang="en-US" altLang="zh-TW" sz="5600" dirty="0" err="1"/>
              <a:t>dbStudentsContext</a:t>
            </a:r>
            <a:r>
              <a:rPr lang="en-US" altLang="zh-TW" sz="5600" dirty="0"/>
              <a:t>();</a:t>
            </a:r>
          </a:p>
          <a:p>
            <a:pPr marL="0" indent="0">
              <a:buNone/>
            </a:pPr>
            <a:r>
              <a:rPr lang="en-US" altLang="zh-TW" sz="5600" dirty="0"/>
              <a:t>2.2.2 </a:t>
            </a:r>
            <a:r>
              <a:rPr lang="zh-TW" altLang="en-US" sz="5600" dirty="0"/>
              <a:t>將原先既有的程式碼</a:t>
            </a:r>
            <a:r>
              <a:rPr lang="en-US" altLang="zh-TW" sz="5600" dirty="0"/>
              <a:t>(</a:t>
            </a:r>
            <a:r>
              <a:rPr lang="zh-TW" altLang="en-US" sz="5600" dirty="0"/>
              <a:t>如下</a:t>
            </a:r>
            <a:r>
              <a:rPr lang="en-US" altLang="zh-TW" sz="5600" dirty="0"/>
              <a:t>)</a:t>
            </a:r>
            <a:r>
              <a:rPr lang="zh-TW" altLang="en-US" sz="5600" dirty="0"/>
              <a:t>註解掉</a:t>
            </a:r>
          </a:p>
          <a:p>
            <a:pPr marL="0" indent="0">
              <a:buNone/>
            </a:pPr>
            <a:r>
              <a:rPr lang="en-US" altLang="zh-TW" sz="5600" dirty="0"/>
              <a:t>//      private </a:t>
            </a:r>
            <a:r>
              <a:rPr lang="en-US" altLang="zh-TW" sz="5600" dirty="0" err="1"/>
              <a:t>readonly</a:t>
            </a:r>
            <a:r>
              <a:rPr lang="en-US" altLang="zh-TW" sz="5600" dirty="0"/>
              <a:t> </a:t>
            </a:r>
            <a:r>
              <a:rPr lang="en-US" altLang="zh-TW" sz="5600" dirty="0" err="1"/>
              <a:t>dbStudentsContext</a:t>
            </a:r>
            <a:r>
              <a:rPr lang="en-US" altLang="zh-TW" sz="5600" dirty="0"/>
              <a:t> _context;</a:t>
            </a:r>
          </a:p>
          <a:p>
            <a:pPr marL="0" indent="0">
              <a:buNone/>
            </a:pPr>
            <a:r>
              <a:rPr lang="en-US" altLang="zh-TW" sz="5600" dirty="0"/>
              <a:t>//      public </a:t>
            </a:r>
            <a:r>
              <a:rPr lang="en-US" altLang="zh-TW" sz="5600" dirty="0" err="1"/>
              <a:t>tStudentsController</a:t>
            </a:r>
            <a:r>
              <a:rPr lang="en-US" altLang="zh-TW" sz="5600" dirty="0"/>
              <a:t>(</a:t>
            </a:r>
            <a:r>
              <a:rPr lang="en-US" altLang="zh-TW" sz="5600" dirty="0" err="1"/>
              <a:t>dbStudentsContext</a:t>
            </a:r>
            <a:r>
              <a:rPr lang="en-US" altLang="zh-TW" sz="5600" dirty="0"/>
              <a:t> context)</a:t>
            </a:r>
          </a:p>
          <a:p>
            <a:pPr marL="0" indent="0">
              <a:buNone/>
            </a:pPr>
            <a:r>
              <a:rPr lang="en-US" altLang="zh-TW" sz="5600" dirty="0"/>
              <a:t>//      {</a:t>
            </a:r>
          </a:p>
          <a:p>
            <a:pPr marL="0" indent="0">
              <a:buNone/>
            </a:pPr>
            <a:r>
              <a:rPr lang="en-US" altLang="zh-TW" sz="5600" dirty="0"/>
              <a:t>//          _context = context;</a:t>
            </a:r>
          </a:p>
          <a:p>
            <a:pPr marL="0" indent="0">
              <a:buNone/>
            </a:pPr>
            <a:r>
              <a:rPr lang="en-US" altLang="zh-TW" sz="5600" dirty="0"/>
              <a:t>//      }</a:t>
            </a:r>
          </a:p>
          <a:p>
            <a:pPr marL="0" indent="0">
              <a:buNone/>
            </a:pPr>
            <a:r>
              <a:rPr lang="en-US" altLang="zh-TW" sz="5600" dirty="0"/>
              <a:t>※</a:t>
            </a:r>
            <a:r>
              <a:rPr lang="zh-TW" altLang="en-US" sz="5600" dirty="0"/>
              <a:t>自動生成的</a:t>
            </a:r>
            <a:r>
              <a:rPr lang="en-US" altLang="zh-TW" sz="5600" dirty="0"/>
              <a:t>Controller</a:t>
            </a:r>
            <a:r>
              <a:rPr lang="zh-TW" altLang="en-US" sz="5600" dirty="0"/>
              <a:t>寫法為依賴注入</a:t>
            </a:r>
            <a:r>
              <a:rPr lang="en-US" altLang="zh-TW" sz="5600" dirty="0"/>
              <a:t>(Dependency Injection, DI)</a:t>
            </a:r>
            <a:r>
              <a:rPr lang="zh-TW" altLang="en-US" sz="5600" dirty="0"/>
              <a:t>，目前我們尚未學到，因此先用一般</a:t>
            </a:r>
            <a:r>
              <a:rPr lang="en-US" altLang="zh-TW" sz="5600" dirty="0"/>
              <a:t>new</a:t>
            </a:r>
            <a:r>
              <a:rPr lang="zh-TW" altLang="en-US" sz="5600" dirty="0"/>
              <a:t>物件的寫法</a:t>
            </a:r>
            <a:r>
              <a:rPr lang="en-US" altLang="zh-TW" sz="5600" dirty="0"/>
              <a:t>※</a:t>
            </a:r>
          </a:p>
          <a:p>
            <a:pPr marL="0" indent="0">
              <a:buNone/>
            </a:pPr>
            <a:r>
              <a:rPr lang="en-US" altLang="zh-TW" sz="5600" dirty="0"/>
              <a:t>2.3   </a:t>
            </a:r>
            <a:r>
              <a:rPr lang="zh-TW" altLang="en-US" sz="5600" dirty="0"/>
              <a:t>執行</a:t>
            </a:r>
            <a:r>
              <a:rPr lang="en-US" altLang="zh-TW" sz="5600" dirty="0"/>
              <a:t>Index View</a:t>
            </a:r>
            <a:r>
              <a:rPr lang="zh-TW" altLang="en-US" sz="5600" dirty="0"/>
              <a:t>進行</a:t>
            </a:r>
            <a:r>
              <a:rPr lang="en-US" altLang="zh-TW" sz="5600" dirty="0"/>
              <a:t>CRUD</a:t>
            </a:r>
            <a:r>
              <a:rPr lang="zh-TW" altLang="en-US" sz="5600" dirty="0"/>
              <a:t>功能測試</a:t>
            </a:r>
          </a:p>
          <a:p>
            <a:pPr marL="0" indent="0">
              <a:buNone/>
            </a:pPr>
            <a:r>
              <a:rPr lang="en-US" altLang="zh-TW" sz="5600" dirty="0"/>
              <a:t>※</a:t>
            </a:r>
            <a:r>
              <a:rPr lang="zh-TW" altLang="en-US" sz="5600" dirty="0"/>
              <a:t>補充說明</a:t>
            </a:r>
            <a:r>
              <a:rPr lang="en-US" altLang="zh-TW" sz="5600" dirty="0"/>
              <a:t>※</a:t>
            </a:r>
          </a:p>
          <a:p>
            <a:pPr marL="0" indent="0">
              <a:buNone/>
            </a:pPr>
            <a:r>
              <a:rPr lang="en-US" altLang="zh-TW" sz="5600" dirty="0"/>
              <a:t>Visual Studio</a:t>
            </a:r>
            <a:r>
              <a:rPr lang="zh-TW" altLang="en-US" sz="5600" dirty="0"/>
              <a:t>自動建立出的</a:t>
            </a:r>
            <a:r>
              <a:rPr lang="en-US" altLang="zh-TW" sz="5600" dirty="0" err="1"/>
              <a:t>tStudentController</a:t>
            </a:r>
            <a:r>
              <a:rPr lang="zh-TW" altLang="en-US" sz="5600" dirty="0"/>
              <a:t>，預設會使用「依賴注入</a:t>
            </a:r>
            <a:r>
              <a:rPr lang="en-US" altLang="zh-TW" sz="5600" dirty="0"/>
              <a:t>(Dependency Injection)</a:t>
            </a:r>
            <a:r>
              <a:rPr lang="zh-TW" altLang="en-US" sz="5600" dirty="0"/>
              <a:t>」的寫法</a:t>
            </a:r>
          </a:p>
          <a:p>
            <a:pPr marL="0" indent="0">
              <a:buNone/>
            </a:pPr>
            <a:r>
              <a:rPr lang="zh-TW" altLang="en-US" sz="5600" dirty="0"/>
              <a:t>不過一開始我們先不使用依賴注入的寫法，因此我們需修改如 </a:t>
            </a:r>
            <a:r>
              <a:rPr lang="en-US" altLang="zh-TW" sz="5600" dirty="0"/>
              <a:t>1.2.5 </a:t>
            </a:r>
            <a:r>
              <a:rPr lang="zh-TW" altLang="en-US" sz="5600" dirty="0"/>
              <a:t>及 </a:t>
            </a:r>
            <a:r>
              <a:rPr lang="en-US" altLang="zh-TW" sz="5600" dirty="0"/>
              <a:t>2.2 </a:t>
            </a:r>
            <a:r>
              <a:rPr lang="zh-TW" altLang="en-US" sz="5600" dirty="0"/>
              <a:t>等步驟的程式碼後才能正常執行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274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207A9D3-4D78-B694-BDC7-934926B2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458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1.</a:t>
            </a:r>
            <a:r>
              <a:rPr lang="zh-TW" altLang="en-US" sz="2800" dirty="0"/>
              <a:t>先新增一個</a:t>
            </a:r>
            <a:r>
              <a:rPr lang="en-US" altLang="zh-TW" sz="2800" dirty="0" err="1"/>
              <a:t>MyModel_DBFirst</a:t>
            </a:r>
            <a:r>
              <a:rPr lang="en-US" altLang="zh-TW" sz="2800" dirty="0"/>
              <a:t>(MVC)</a:t>
            </a:r>
            <a:r>
              <a:rPr lang="zh-TW" altLang="en-US" sz="2800" dirty="0"/>
              <a:t>專案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D2DE55D-1AD6-2DCB-72FF-88FAD9628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983" y="1957492"/>
            <a:ext cx="4864963" cy="4498574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2FDD20F-8FDA-1DE6-3D64-171C1BE9B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41" y="1957492"/>
            <a:ext cx="5930776" cy="449857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B258900-1BA4-3740-7295-F881A5C4A81D}"/>
              </a:ext>
            </a:extLst>
          </p:cNvPr>
          <p:cNvSpPr/>
          <p:nvPr/>
        </p:nvSpPr>
        <p:spPr>
          <a:xfrm>
            <a:off x="2192785" y="4341181"/>
            <a:ext cx="594803" cy="177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E307FC-DCFD-8265-031D-EB8F858736DB}"/>
              </a:ext>
            </a:extLst>
          </p:cNvPr>
          <p:cNvSpPr/>
          <p:nvPr/>
        </p:nvSpPr>
        <p:spPr>
          <a:xfrm>
            <a:off x="5939161" y="2814221"/>
            <a:ext cx="1677880" cy="3284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889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14FEF-1B6C-7B93-4EBC-ACB2E3AD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專案命名為</a:t>
            </a:r>
            <a:r>
              <a:rPr lang="en-US" altLang="zh-TW" sz="2800" dirty="0" err="1"/>
              <a:t>MyModel_DBFirst</a:t>
            </a:r>
            <a:br>
              <a:rPr lang="en-US" altLang="zh-TW" sz="2800" dirty="0"/>
            </a:br>
            <a:r>
              <a:rPr lang="en-US" altLang="zh-TW" sz="2800" dirty="0"/>
              <a:t>HTTPS</a:t>
            </a:r>
            <a:r>
              <a:rPr lang="zh-TW" altLang="en-US" sz="2800" dirty="0"/>
              <a:t>設定取消勾選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0039914-1505-168F-6326-86D53DC2E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9160" y="1988598"/>
            <a:ext cx="5979823" cy="4586666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F1587A-C560-34EF-E11E-5F20AF83F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16" y="1988598"/>
            <a:ext cx="5550735" cy="45866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A916EBB-D4BF-F861-1BDF-EACE50B9EFF9}"/>
              </a:ext>
            </a:extLst>
          </p:cNvPr>
          <p:cNvSpPr/>
          <p:nvPr/>
        </p:nvSpPr>
        <p:spPr>
          <a:xfrm>
            <a:off x="390617" y="3053918"/>
            <a:ext cx="870012" cy="1775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E1DC00-DE8A-8F0D-E787-DF967FE9DB0B}"/>
              </a:ext>
            </a:extLst>
          </p:cNvPr>
          <p:cNvSpPr/>
          <p:nvPr/>
        </p:nvSpPr>
        <p:spPr>
          <a:xfrm>
            <a:off x="6019060" y="3630968"/>
            <a:ext cx="1225119" cy="2130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2A456F-E465-0A71-D077-CC57991F9B56}"/>
              </a:ext>
            </a:extLst>
          </p:cNvPr>
          <p:cNvSpPr txBox="1"/>
          <p:nvPr/>
        </p:nvSpPr>
        <p:spPr>
          <a:xfrm>
            <a:off x="7324079" y="3630967"/>
            <a:ext cx="1322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00B0F0"/>
                </a:solidFill>
              </a:rPr>
              <a:t>取消勾選</a:t>
            </a:r>
          </a:p>
        </p:txBody>
      </p:sp>
    </p:spTree>
    <p:extLst>
      <p:ext uri="{BB962C8B-B14F-4D97-AF65-F5344CB8AC3E}">
        <p14:creationId xmlns:p14="http://schemas.microsoft.com/office/powerpoint/2010/main" val="2094456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189794-31DB-44B1-9B37-90860C7F0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3080" y="429904"/>
            <a:ext cx="9144000" cy="759703"/>
          </a:xfrm>
        </p:spPr>
        <p:txBody>
          <a:bodyPr>
            <a:normAutofit fontScale="90000"/>
          </a:bodyPr>
          <a:lstStyle/>
          <a:p>
            <a:r>
              <a:rPr lang="en-US" altLang="zh-TW" sz="3200" dirty="0"/>
              <a:t>1.1</a:t>
            </a:r>
            <a:r>
              <a:rPr lang="zh-TW" altLang="en-US" sz="3200" dirty="0"/>
              <a:t> </a:t>
            </a:r>
            <a:r>
              <a:rPr lang="zh-TW" altLang="en-US" sz="2400" dirty="0"/>
              <a:t>將</a:t>
            </a:r>
            <a:r>
              <a:rPr lang="en-US" altLang="zh-TW" sz="2400" dirty="0" err="1"/>
              <a:t>dbstudents.sql</a:t>
            </a:r>
            <a:r>
              <a:rPr lang="zh-TW" altLang="en-US" sz="2400" dirty="0"/>
              <a:t>加入後執行再重新整理，建立</a:t>
            </a:r>
            <a:r>
              <a:rPr lang="en-US" altLang="zh-TW" sz="2400" dirty="0" err="1"/>
              <a:t>dbStudents</a:t>
            </a:r>
            <a:r>
              <a:rPr lang="zh-TW" altLang="en-US" sz="2400" dirty="0"/>
              <a:t>資料庫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810721-24FB-4EC1-B618-4C14CBFB4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58" y="1504764"/>
            <a:ext cx="9895643" cy="535323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08FD5C-FF21-4AA0-BAF9-2A55618C4860}"/>
              </a:ext>
            </a:extLst>
          </p:cNvPr>
          <p:cNvSpPr/>
          <p:nvPr/>
        </p:nvSpPr>
        <p:spPr>
          <a:xfrm>
            <a:off x="2530136" y="1935331"/>
            <a:ext cx="426128" cy="1464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109046-DB6D-409D-8C1D-5160B7DE24BF}"/>
              </a:ext>
            </a:extLst>
          </p:cNvPr>
          <p:cNvSpPr/>
          <p:nvPr/>
        </p:nvSpPr>
        <p:spPr>
          <a:xfrm>
            <a:off x="1373080" y="2319291"/>
            <a:ext cx="1242873" cy="146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28E9C2-D1FB-4284-B9D5-97F927B82291}"/>
              </a:ext>
            </a:extLst>
          </p:cNvPr>
          <p:cNvSpPr txBox="1"/>
          <p:nvPr/>
        </p:nvSpPr>
        <p:spPr>
          <a:xfrm>
            <a:off x="0" y="2207866"/>
            <a:ext cx="1373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</a:rPr>
              <a:t>右鍵</a:t>
            </a:r>
            <a:r>
              <a:rPr lang="en-US" altLang="zh-TW" sz="1400" dirty="0">
                <a:solidFill>
                  <a:srgbClr val="0070C0"/>
                </a:solidFill>
              </a:rPr>
              <a:t>&gt;</a:t>
            </a:r>
            <a:r>
              <a:rPr lang="zh-TW" altLang="en-US" sz="1400" dirty="0">
                <a:solidFill>
                  <a:srgbClr val="0070C0"/>
                </a:solidFill>
              </a:rPr>
              <a:t>重新整理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39EDCF5-1A0A-4436-9542-E6C49CA0D85B}"/>
              </a:ext>
            </a:extLst>
          </p:cNvPr>
          <p:cNvSpPr txBox="1"/>
          <p:nvPr/>
        </p:nvSpPr>
        <p:spPr>
          <a:xfrm>
            <a:off x="6427433" y="3302493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</a:rPr>
              <a:t>加入</a:t>
            </a:r>
            <a:r>
              <a:rPr lang="en-US" altLang="zh-TW" dirty="0">
                <a:solidFill>
                  <a:srgbClr val="0070C0"/>
                </a:solidFill>
              </a:rPr>
              <a:t>SQL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160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0F51B-880A-4720-BE19-728B85CCD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2817"/>
            <a:ext cx="9144000" cy="745971"/>
          </a:xfrm>
        </p:spPr>
        <p:txBody>
          <a:bodyPr>
            <a:normAutofit fontScale="90000"/>
          </a:bodyPr>
          <a:lstStyle/>
          <a:p>
            <a:r>
              <a:rPr lang="en-US" altLang="zh-TW" sz="3200" dirty="0"/>
              <a:t>1.2.1</a:t>
            </a:r>
            <a:r>
              <a:rPr lang="zh-TW" altLang="en-US" sz="3200" dirty="0"/>
              <a:t> </a:t>
            </a:r>
            <a:r>
              <a:rPr lang="zh-TW" altLang="en-US" sz="2800" dirty="0"/>
              <a:t>在</a:t>
            </a:r>
            <a:r>
              <a:rPr lang="en-US" altLang="zh-TW" sz="2800" dirty="0" err="1"/>
              <a:t>MyModel_DBFirst</a:t>
            </a:r>
            <a:r>
              <a:rPr lang="zh-TW" altLang="en-US" sz="2800" dirty="0"/>
              <a:t>專案上選擇</a:t>
            </a:r>
            <a:r>
              <a:rPr lang="zh-TW" altLang="en-US" sz="2800" u="sng" dirty="0"/>
              <a:t>管理</a:t>
            </a:r>
            <a:r>
              <a:rPr lang="en-US" altLang="zh-TW" sz="2800" u="sng" dirty="0"/>
              <a:t>NuGet</a:t>
            </a:r>
            <a:r>
              <a:rPr lang="zh-TW" altLang="en-US" sz="2800" u="sng" dirty="0"/>
              <a:t>套件</a:t>
            </a:r>
            <a:r>
              <a:rPr lang="zh-TW" altLang="en-US" sz="2800" dirty="0"/>
              <a:t>，</a:t>
            </a:r>
            <a:br>
              <a:rPr lang="en-US" altLang="zh-TW" sz="2800" dirty="0"/>
            </a:br>
            <a:r>
              <a:rPr lang="zh-TW" altLang="en-US" sz="2800" dirty="0"/>
              <a:t>然後安裝</a:t>
            </a:r>
            <a:r>
              <a:rPr lang="en-US" altLang="zh-TW" sz="2800" dirty="0" err="1"/>
              <a:t>EntityFrameworkCore.SqlServer</a:t>
            </a:r>
            <a:r>
              <a:rPr lang="zh-TW" altLang="en-US" sz="2800" dirty="0"/>
              <a:t>和</a:t>
            </a:r>
            <a:r>
              <a:rPr lang="en-US" altLang="zh-TW" sz="2800" dirty="0"/>
              <a:t>.Tool</a:t>
            </a:r>
            <a:endParaRPr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549193-509A-42BD-BE84-495455AF3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" y="1100832"/>
            <a:ext cx="10813002" cy="554435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30E867A-E19A-45FA-8995-B817A8D42F8C}"/>
              </a:ext>
            </a:extLst>
          </p:cNvPr>
          <p:cNvSpPr/>
          <p:nvPr/>
        </p:nvSpPr>
        <p:spPr>
          <a:xfrm>
            <a:off x="9836458" y="4305671"/>
            <a:ext cx="941033" cy="150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840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60337-1419-4AEA-97C5-20C15BFA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165"/>
            <a:ext cx="10515600" cy="1083075"/>
          </a:xfrm>
        </p:spPr>
        <p:txBody>
          <a:bodyPr>
            <a:noAutofit/>
          </a:bodyPr>
          <a:lstStyle/>
          <a:p>
            <a:r>
              <a:rPr lang="en-US" altLang="zh-TW" sz="2800" dirty="0"/>
              <a:t>1.2.2</a:t>
            </a:r>
            <a:r>
              <a:rPr lang="zh-TW" altLang="en-US" sz="2800" dirty="0"/>
              <a:t> </a:t>
            </a:r>
            <a:r>
              <a:rPr lang="zh-TW" altLang="en-US" sz="2400" dirty="0"/>
              <a:t>選擇安全性</a:t>
            </a:r>
            <a:r>
              <a:rPr lang="en-US" altLang="zh-TW" sz="2400" dirty="0"/>
              <a:t>&gt;</a:t>
            </a:r>
            <a:r>
              <a:rPr lang="zh-TW" altLang="en-US" sz="2400" dirty="0"/>
              <a:t>登入</a:t>
            </a:r>
            <a:r>
              <a:rPr lang="en-US" altLang="zh-TW" sz="2400" dirty="0"/>
              <a:t>&gt;</a:t>
            </a:r>
            <a:r>
              <a:rPr lang="zh-TW" altLang="en-US" sz="2400" dirty="0"/>
              <a:t>新增登入</a:t>
            </a:r>
            <a:r>
              <a:rPr lang="en-US" altLang="zh-TW" sz="2400" dirty="0"/>
              <a:t>&gt;</a:t>
            </a:r>
            <a:r>
              <a:rPr lang="zh-TW" altLang="en-US" sz="2400" dirty="0"/>
              <a:t>一般→輸入</a:t>
            </a:r>
            <a:r>
              <a:rPr lang="zh-TW" altLang="en-US" sz="2400" dirty="0">
                <a:solidFill>
                  <a:srgbClr val="FF0000"/>
                </a:solidFill>
              </a:rPr>
              <a:t>帳號</a:t>
            </a:r>
            <a:r>
              <a:rPr lang="zh-TW" altLang="en-US" sz="2400" dirty="0"/>
              <a:t>與</a:t>
            </a:r>
            <a:r>
              <a:rPr lang="zh-TW" altLang="en-US" sz="2400" dirty="0">
                <a:solidFill>
                  <a:srgbClr val="FF0000"/>
                </a:solidFill>
              </a:rPr>
              <a:t>密碼</a:t>
            </a:r>
            <a:br>
              <a:rPr lang="en-US" altLang="zh-TW" sz="2400" dirty="0"/>
            </a:br>
            <a:r>
              <a:rPr lang="zh-TW" altLang="en-US" sz="2400" dirty="0"/>
              <a:t>            點選</a:t>
            </a:r>
            <a:r>
              <a:rPr lang="en-US" altLang="zh-TW" sz="2400" dirty="0"/>
              <a:t>SQL Server</a:t>
            </a:r>
            <a:r>
              <a:rPr lang="zh-TW" altLang="en-US" sz="2400" dirty="0"/>
              <a:t>驗證，取消密碼原則</a:t>
            </a:r>
            <a:br>
              <a:rPr lang="en-US" altLang="zh-TW" sz="2400" dirty="0"/>
            </a:b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7EDA6F-D813-4044-A8F4-1ABBA8D37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38" y="1473694"/>
            <a:ext cx="5592933" cy="50191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0BEDB7B-6436-4153-85E3-3DB45622A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3693"/>
            <a:ext cx="5471603" cy="50191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746A6EF-24DF-4642-8195-E6BC6BAEE8B7}"/>
              </a:ext>
            </a:extLst>
          </p:cNvPr>
          <p:cNvSpPr/>
          <p:nvPr/>
        </p:nvSpPr>
        <p:spPr>
          <a:xfrm>
            <a:off x="1154097" y="2130641"/>
            <a:ext cx="683581" cy="177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FFD8C0-319A-4811-8CC6-519F8335329D}"/>
              </a:ext>
            </a:extLst>
          </p:cNvPr>
          <p:cNvSpPr/>
          <p:nvPr/>
        </p:nvSpPr>
        <p:spPr>
          <a:xfrm>
            <a:off x="7652551" y="2663301"/>
            <a:ext cx="994299" cy="177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A5C17A-88DA-4159-B38A-8D7EAFF36797}"/>
              </a:ext>
            </a:extLst>
          </p:cNvPr>
          <p:cNvSpPr/>
          <p:nvPr/>
        </p:nvSpPr>
        <p:spPr>
          <a:xfrm>
            <a:off x="7732450" y="3630967"/>
            <a:ext cx="1882067" cy="5326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04501B4-5F85-48E1-AAF5-2EA9818C942A}"/>
              </a:ext>
            </a:extLst>
          </p:cNvPr>
          <p:cNvSpPr txBox="1"/>
          <p:nvPr/>
        </p:nvSpPr>
        <p:spPr>
          <a:xfrm>
            <a:off x="9614517" y="3712631"/>
            <a:ext cx="77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</a:rPr>
              <a:t>取消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18F9F7-F5C1-BBB2-EB7D-81817BCEE752}"/>
              </a:ext>
            </a:extLst>
          </p:cNvPr>
          <p:cNvSpPr/>
          <p:nvPr/>
        </p:nvSpPr>
        <p:spPr>
          <a:xfrm>
            <a:off x="8824404" y="2130641"/>
            <a:ext cx="275208" cy="177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65A678-B475-DAF2-2123-6797B9F7C7FB}"/>
              </a:ext>
            </a:extLst>
          </p:cNvPr>
          <p:cNvSpPr/>
          <p:nvPr/>
        </p:nvSpPr>
        <p:spPr>
          <a:xfrm>
            <a:off x="8824404" y="2840854"/>
            <a:ext cx="790113" cy="461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C099FCB-D291-409F-F2FA-7FADE73C1203}"/>
              </a:ext>
            </a:extLst>
          </p:cNvPr>
          <p:cNvSpPr txBox="1"/>
          <p:nvPr/>
        </p:nvSpPr>
        <p:spPr>
          <a:xfrm>
            <a:off x="8993080" y="2415583"/>
            <a:ext cx="188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此為帳號與密碼</a:t>
            </a:r>
          </a:p>
        </p:txBody>
      </p:sp>
    </p:spTree>
    <p:extLst>
      <p:ext uri="{BB962C8B-B14F-4D97-AF65-F5344CB8AC3E}">
        <p14:creationId xmlns:p14="http://schemas.microsoft.com/office/powerpoint/2010/main" val="1200907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CAF444-0860-454F-8E73-6388846C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&gt;</a:t>
            </a:r>
            <a:r>
              <a:rPr lang="zh-TW" altLang="en-US" sz="2800" dirty="0"/>
              <a:t>伺服器角色→勾選</a:t>
            </a:r>
            <a:r>
              <a:rPr lang="en-US" altLang="zh-TW" sz="2800" dirty="0"/>
              <a:t>sysadmin</a:t>
            </a:r>
            <a:br>
              <a:rPr lang="en-US" altLang="zh-TW" sz="2800" dirty="0"/>
            </a:br>
            <a:r>
              <a:rPr lang="en-US" altLang="zh-TW" sz="2800" dirty="0"/>
              <a:t>&gt;</a:t>
            </a:r>
            <a:r>
              <a:rPr lang="zh-TW" altLang="en-US" sz="2800" dirty="0"/>
              <a:t>使用者對應→勾選</a:t>
            </a:r>
            <a:r>
              <a:rPr lang="en-US" altLang="zh-TW" sz="2800" dirty="0" err="1">
                <a:solidFill>
                  <a:srgbClr val="FF0000"/>
                </a:solidFill>
              </a:rPr>
              <a:t>dbStudents</a:t>
            </a:r>
            <a:r>
              <a:rPr lang="zh-TW" altLang="en-US" sz="2800" dirty="0"/>
              <a:t>和</a:t>
            </a:r>
            <a:r>
              <a:rPr lang="en-US" altLang="zh-TW" sz="2800" dirty="0" err="1"/>
              <a:t>db_owner</a:t>
            </a:r>
            <a:endParaRPr lang="zh-TW" altLang="en-US" sz="2800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FE85316-FE35-408D-83F7-8E4E1A016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00" y="1863220"/>
            <a:ext cx="5761098" cy="469737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F7002DC-FD71-4F33-8A6C-626549CD7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041" y="1863220"/>
            <a:ext cx="5761098" cy="469737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AB4D1C1-690A-4AB5-AFC0-3E67A2F0A734}"/>
              </a:ext>
            </a:extLst>
          </p:cNvPr>
          <p:cNvSpPr/>
          <p:nvPr/>
        </p:nvSpPr>
        <p:spPr>
          <a:xfrm>
            <a:off x="1597978" y="5237825"/>
            <a:ext cx="772359" cy="204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AC2ED8-6F16-4262-9F13-22DF4DB41FB2}"/>
              </a:ext>
            </a:extLst>
          </p:cNvPr>
          <p:cNvSpPr/>
          <p:nvPr/>
        </p:nvSpPr>
        <p:spPr>
          <a:xfrm>
            <a:off x="7812350" y="2743200"/>
            <a:ext cx="1216240" cy="186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B8713F-066C-4D52-8ED8-3A609E60ED9B}"/>
              </a:ext>
            </a:extLst>
          </p:cNvPr>
          <p:cNvSpPr/>
          <p:nvPr/>
        </p:nvSpPr>
        <p:spPr>
          <a:xfrm>
            <a:off x="7679184" y="5885895"/>
            <a:ext cx="905523" cy="115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1477230-DBC7-5CCD-90E8-CAA2499C1C8A}"/>
              </a:ext>
            </a:extLst>
          </p:cNvPr>
          <p:cNvCxnSpPr>
            <a:cxnSpLocks/>
          </p:cNvCxnSpPr>
          <p:nvPr/>
        </p:nvCxnSpPr>
        <p:spPr>
          <a:xfrm flipH="1" flipV="1">
            <a:off x="8682362" y="2960120"/>
            <a:ext cx="346228" cy="404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A12AC88-DDA3-E2E9-2B13-B5979B7493DC}"/>
              </a:ext>
            </a:extLst>
          </p:cNvPr>
          <p:cNvSpPr txBox="1"/>
          <p:nvPr/>
        </p:nvSpPr>
        <p:spPr>
          <a:xfrm>
            <a:off x="8842160" y="330920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這是資料庫名稱</a:t>
            </a:r>
          </a:p>
        </p:txBody>
      </p:sp>
    </p:spTree>
    <p:extLst>
      <p:ext uri="{BB962C8B-B14F-4D97-AF65-F5344CB8AC3E}">
        <p14:creationId xmlns:p14="http://schemas.microsoft.com/office/powerpoint/2010/main" val="2831975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69DB5C-E4A0-41D5-BA58-04019819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完成後點伺服器右鍵</a:t>
            </a:r>
            <a:r>
              <a:rPr lang="en-US" altLang="zh-TW" sz="2400" dirty="0"/>
              <a:t>&gt;</a:t>
            </a:r>
            <a:r>
              <a:rPr lang="zh-TW" altLang="en-US" sz="2400" dirty="0"/>
              <a:t>屬性</a:t>
            </a:r>
            <a:r>
              <a:rPr lang="en-US" altLang="zh-TW" sz="2400" dirty="0"/>
              <a:t>&gt;</a:t>
            </a:r>
            <a:r>
              <a:rPr lang="zh-TW" altLang="en-US" sz="2400" dirty="0"/>
              <a:t>安全性→點選</a:t>
            </a:r>
            <a:r>
              <a:rPr lang="en-US" altLang="zh-TW" sz="2400" dirty="0"/>
              <a:t>SQL Server</a:t>
            </a:r>
            <a:r>
              <a:rPr lang="zh-TW" altLang="en-US" sz="2400" dirty="0"/>
              <a:t>及</a:t>
            </a:r>
            <a:r>
              <a:rPr lang="en-US" altLang="zh-TW" sz="2400" dirty="0"/>
              <a:t>Windows</a:t>
            </a:r>
            <a:r>
              <a:rPr lang="zh-TW" altLang="en-US" sz="2400" dirty="0"/>
              <a:t>驗證模式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B8AF098-4789-413D-8909-E02540823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892" y="2074200"/>
            <a:ext cx="4791473" cy="43513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FBFCE87-B724-4992-B071-4ED6339EB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293" y="2074200"/>
            <a:ext cx="6687483" cy="46247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F85B02D-AA37-47E3-8BB5-C13EDB5D65E6}"/>
              </a:ext>
            </a:extLst>
          </p:cNvPr>
          <p:cNvSpPr/>
          <p:nvPr/>
        </p:nvSpPr>
        <p:spPr>
          <a:xfrm>
            <a:off x="1748901" y="4376692"/>
            <a:ext cx="727969" cy="97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D4F762-1DA3-4619-AF98-BD821DC5593C}"/>
              </a:ext>
            </a:extLst>
          </p:cNvPr>
          <p:cNvSpPr/>
          <p:nvPr/>
        </p:nvSpPr>
        <p:spPr>
          <a:xfrm>
            <a:off x="7182035" y="3080551"/>
            <a:ext cx="2068497" cy="16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A7DBC5-11F4-2C88-B2EF-DCD99F5D0AFF}"/>
              </a:ext>
            </a:extLst>
          </p:cNvPr>
          <p:cNvSpPr/>
          <p:nvPr/>
        </p:nvSpPr>
        <p:spPr>
          <a:xfrm>
            <a:off x="5575177" y="2840854"/>
            <a:ext cx="621437" cy="150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213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1099</Words>
  <Application>Microsoft Office PowerPoint</Application>
  <PresentationFormat>寬螢幕</PresentationFormat>
  <Paragraphs>74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1.先新增一個MyModel_DBFirst(MVC)專案</vt:lpstr>
      <vt:lpstr>專案命名為MyModel_DBFirst HTTPS設定取消勾選</vt:lpstr>
      <vt:lpstr>1.1 將dbstudents.sql加入後執行再重新整理，建立dbStudents資料庫</vt:lpstr>
      <vt:lpstr>1.2.1 在MyModel_DBFirst專案上選擇管理NuGet套件， 然後安裝EntityFrameworkCore.SqlServer和.Tool</vt:lpstr>
      <vt:lpstr>1.2.2 選擇安全性&gt;登入&gt;新增登入&gt;一般→輸入帳號與密碼             點選SQL Server驗證，取消密碼原則 </vt:lpstr>
      <vt:lpstr>&gt;伺服器角色→勾選sysadmin &gt;使用者對應→勾選dbStudents和db_owner</vt:lpstr>
      <vt:lpstr>完成後點伺服器右鍵&gt;屬性&gt;安全性→點選SQL Server及Windows驗證模式</vt:lpstr>
      <vt:lpstr>然後開啟SQL Server 2022設定管理員          &gt;SQL Server服務&gt;SQL Server右鍵重新啟動</vt:lpstr>
      <vt:lpstr>伺服器斷線後重新連線，選擇SQL Server驗證，選項&gt;勾選信任伺服器驗證 伺服器旁出現帳號即連線成功</vt:lpstr>
      <vt:lpstr>1.2.3 檢視&gt;其他視窗&gt;套件管理器主控台 </vt:lpstr>
      <vt:lpstr>上下都要選擇MyModel_DBFirst專案，在PM&gt;貼上執行:  Scaffold-DbContext "Data Source=伺服器位址;Database=資料庫名稱;TrustServerCertificate=True;User ID=帳號;Password=密碼" Microsoft.EntityFrameworkCore.SqlServer -OutputDir Models -NoOnConfiguring -UseDatabaseNames -NoPluralize -Force (Models資料夾會新增dbStudentsContext和tStudents即為成功) </vt:lpstr>
      <vt:lpstr>1.2.4在dbstudentsContext.cs加上:  protected override void OnConfiguring(DbContextOptionsBuilder optionsBuilder)              =&gt; optionsBuilder.UseSqlServer("Data Source=伺服器位址;Database=資料庫名稱;TrustServerCertificate=True;User ID=帳號;Password=密碼");</vt:lpstr>
      <vt:lpstr>1.2.5 在dbStudentsContext.cs裡撰寫一個空的建構子，且把原來的註解掉      public dbStudentsContext()       {       } </vt:lpstr>
      <vt:lpstr>2.1.1DBF專案右鍵重建後，選Controllers&gt;加入&gt;控制器</vt:lpstr>
      <vt:lpstr>2.1.2選擇使用Entity Framework MVC控制器          類別選擇tStudents和dbStudentsContext</vt:lpstr>
      <vt:lpstr>2.2完成後會出現tStudentsController和tStudents資料夾。 在tStudentsController中把原來的註解掉，加上: dbStudentsContext _context = new dbStudentsContext();</vt:lpstr>
      <vt:lpstr>2.3在Index.cshtml右鍵執行在瀏覽器中檢視，出現下列畫面即為成功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36</cp:revision>
  <dcterms:created xsi:type="dcterms:W3CDTF">2025-06-10T00:43:33Z</dcterms:created>
  <dcterms:modified xsi:type="dcterms:W3CDTF">2025-06-13T00:49:00Z</dcterms:modified>
</cp:coreProperties>
</file>